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84" userDrawn="1">
          <p15:clr>
            <a:srgbClr val="A4A3A4"/>
          </p15:clr>
        </p15:guide>
        <p15:guide id="4" orient="horz" pos="1532" userDrawn="1">
          <p15:clr>
            <a:srgbClr val="A4A3A4"/>
          </p15:clr>
        </p15:guide>
        <p15:guide id="5" pos="1298" userDrawn="1">
          <p15:clr>
            <a:srgbClr val="A4A3A4"/>
          </p15:clr>
        </p15:guide>
        <p15:guide id="6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5" autoAdjust="0"/>
    <p:restoredTop sz="93345" autoAdjust="0"/>
  </p:normalViewPr>
  <p:slideViewPr>
    <p:cSldViewPr>
      <p:cViewPr varScale="1">
        <p:scale>
          <a:sx n="76" d="100"/>
          <a:sy n="76" d="100"/>
        </p:scale>
        <p:origin x="3732" y="54"/>
      </p:cViewPr>
      <p:guideLst>
        <p:guide orient="horz" pos="3120"/>
        <p:guide pos="2160"/>
        <p:guide orient="horz" pos="2984"/>
        <p:guide orient="horz" pos="1532"/>
        <p:guide pos="1298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5184152731837"/>
          <c:y val="5.0031230370568336E-2"/>
          <c:w val="0.72375069493456778"/>
          <c:h val="0.86502549973010923"/>
        </c:manualLayout>
      </c:layout>
      <c:doughnut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값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dPt>
            <c:idx val="0"/>
            <c:bubble3D val="0"/>
            <c:spPr>
              <a:solidFill>
                <a:schemeClr val="accent5">
                  <a:lumMod val="50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accent5">
                  <a:lumMod val="75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3"/>
            <c:bubble3D val="0"/>
            <c:spPr>
              <a:solidFill>
                <a:schemeClr val="accent5">
                  <a:lumMod val="40000"/>
                  <a:lumOff val="60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4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5"/>
            <c:bubble3D val="0"/>
            <c:spPr>
              <a:solidFill>
                <a:schemeClr val="bg1">
                  <a:lumMod val="95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6"/>
            <c:bubble3D val="0"/>
            <c:spPr>
              <a:solidFill>
                <a:schemeClr val="bg1">
                  <a:lumMod val="85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75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65000"/>
                  <a:alpha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bg1"/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bg1"/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6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tx1"/>
                        </a:solidFill>
                      </a:ln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8"/>
              <c:spPr/>
              <c:txPr>
                <a:bodyPr/>
                <a:lstStyle/>
                <a:p>
                  <a:pPr>
                    <a:defRPr sz="1100" b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-윤고딕320" panose="02030504000101010101" pitchFamily="18" charset="-127"/>
                      <a:ea typeface="-윤고딕32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>
                    <a:latin typeface="-윤고딕320" panose="02030504000101010101" pitchFamily="18" charset="-127"/>
                    <a:ea typeface="-윤고딕320" panose="02030504000101010101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Sheet1!$A$3:$A$11</c:f>
              <c:strCache>
                <c:ptCount val="9"/>
                <c:pt idx="0">
                  <c:v>투자은행</c:v>
                </c:pt>
                <c:pt idx="1">
                  <c:v>자산운용</c:v>
                </c:pt>
                <c:pt idx="2">
                  <c:v>증권사</c:v>
                </c:pt>
                <c:pt idx="3">
                  <c:v>컨설팅</c:v>
                </c:pt>
                <c:pt idx="4">
                  <c:v>상업은행</c:v>
                </c:pt>
                <c:pt idx="5">
                  <c:v>금융
공기업</c:v>
                </c:pt>
                <c:pt idx="6">
                  <c:v>회계</c:v>
                </c:pt>
                <c:pt idx="7">
                  <c:v>대기업</c:v>
                </c:pt>
                <c:pt idx="8">
                  <c:v>기타</c:v>
                </c:pt>
              </c:strCache>
            </c:strRef>
          </c:cat>
          <c:val>
            <c:numRef>
              <c:f>Sheet1!$B$3:$B$11</c:f>
              <c:numCache>
                <c:formatCode>General</c:formatCode>
                <c:ptCount val="9"/>
                <c:pt idx="0">
                  <c:v>20</c:v>
                </c:pt>
                <c:pt idx="1">
                  <c:v>21</c:v>
                </c:pt>
                <c:pt idx="2">
                  <c:v>25</c:v>
                </c:pt>
                <c:pt idx="3">
                  <c:v>34</c:v>
                </c:pt>
                <c:pt idx="4">
                  <c:v>15</c:v>
                </c:pt>
                <c:pt idx="5">
                  <c:v>4</c:v>
                </c:pt>
                <c:pt idx="6">
                  <c:v>9</c:v>
                </c:pt>
                <c:pt idx="7">
                  <c:v>34</c:v>
                </c:pt>
                <c:pt idx="8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0"/>
        <c:holeSize val="50"/>
      </c:doughnutChart>
      <c:spPr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50A1-7D3D-42C9-910C-56E1A2C147E1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6B56B-EC67-4DEF-B9C6-28FEC88FE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4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B56B-EC67-4DEF-B9C6-28FEC88FE2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이거 원래</a:t>
            </a:r>
            <a:r>
              <a:rPr lang="ko-KR" altLang="en-US" baseline="0" dirty="0" smtClean="0"/>
              <a:t> 밖으로 나가 있는 거지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원형이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그냥 두었는데 만약에 벗어 </a:t>
            </a:r>
            <a:r>
              <a:rPr lang="ko-KR" altLang="en-US" baseline="0" dirty="0" err="1" smtClean="0"/>
              <a:t>난거면</a:t>
            </a:r>
            <a:r>
              <a:rPr lang="ko-KR" altLang="en-US" baseline="0" dirty="0" smtClean="0"/>
              <a:t> 조정할게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B56B-EC67-4DEF-B9C6-28FEC88FE2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8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7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0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96701"/>
            <a:ext cx="1543050" cy="845220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96701"/>
            <a:ext cx="4514850" cy="845220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6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7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6365522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4198588"/>
            <a:ext cx="5829300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0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311403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311403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9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217386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217386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9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8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94407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94408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5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934202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752824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311403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2C005-5718-4246-BC46-46D5BEBCCF30}" type="datetimeFigureOut">
              <a:rPr lang="ko-KR" altLang="en-US" smtClean="0"/>
              <a:t>2015-08-28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8E4E7-5F06-42F1-83BA-AF1D276D4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1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2.jpe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25.jpeg"/><Relationship Id="rId21" Type="http://schemas.openxmlformats.org/officeDocument/2006/relationships/image" Target="../media/image38.gif"/><Relationship Id="rId34" Type="http://schemas.openxmlformats.org/officeDocument/2006/relationships/image" Target="../media/image51.png"/><Relationship Id="rId7" Type="http://schemas.openxmlformats.org/officeDocument/2006/relationships/image" Target="../media/image27.jpe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5" Type="http://schemas.openxmlformats.org/officeDocument/2006/relationships/image" Target="../media/image42.gif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7.jpeg"/><Relationship Id="rId29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1.jpeg"/><Relationship Id="rId32" Type="http://schemas.openxmlformats.org/officeDocument/2006/relationships/image" Target="../media/image49.jpeg"/><Relationship Id="rId5" Type="http://schemas.openxmlformats.org/officeDocument/2006/relationships/image" Target="../media/image3.png"/><Relationship Id="rId15" Type="http://schemas.openxmlformats.org/officeDocument/2006/relationships/image" Target="../media/image34.gif"/><Relationship Id="rId23" Type="http://schemas.openxmlformats.org/officeDocument/2006/relationships/image" Target="../media/image40.gif"/><Relationship Id="rId28" Type="http://schemas.openxmlformats.org/officeDocument/2006/relationships/image" Target="../media/image45.gif"/><Relationship Id="rId10" Type="http://schemas.openxmlformats.org/officeDocument/2006/relationships/image" Target="../media/image30.png"/><Relationship Id="rId19" Type="http://schemas.microsoft.com/office/2007/relationships/hdphoto" Target="../media/hdphoto5.wdp"/><Relationship Id="rId31" Type="http://schemas.openxmlformats.org/officeDocument/2006/relationships/image" Target="../media/image48.png"/><Relationship Id="rId4" Type="http://schemas.openxmlformats.org/officeDocument/2006/relationships/chart" Target="../charts/chart1.xml"/><Relationship Id="rId9" Type="http://schemas.openxmlformats.org/officeDocument/2006/relationships/image" Target="../media/image29.gif"/><Relationship Id="rId14" Type="http://schemas.openxmlformats.org/officeDocument/2006/relationships/image" Target="../media/image33.jpe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296652" y="2123728"/>
            <a:ext cx="3996444" cy="9360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just">
              <a:lnSpc>
                <a:spcPct val="130000"/>
              </a:lnSpc>
              <a:defRPr/>
            </a:pPr>
            <a:r>
              <a:rPr lang="en-US" altLang="ko-KR" sz="320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rgbClr val="003868"/>
                </a:solidFill>
                <a:latin typeface="Times New Roman" pitchFamily="18" charset="0"/>
                <a:ea typeface="-윤고딕330" pitchFamily="18" charset="-127"/>
                <a:cs typeface="Times New Roman" pitchFamily="18" charset="0"/>
              </a:rPr>
              <a:t>17</a:t>
            </a:r>
            <a:r>
              <a:rPr lang="en-US" altLang="ko-KR" sz="2800" b="1" spc="-100" baseline="30000" dirty="0" smtClean="0">
                <a:ln>
                  <a:solidFill>
                    <a:schemeClr val="tx1">
                      <a:lumMod val="50000"/>
                      <a:lumOff val="50000"/>
                      <a:alpha val="4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-윤고딕330" pitchFamily="18" charset="-127"/>
                <a:cs typeface="Times New Roman" pitchFamily="18" charset="0"/>
              </a:rPr>
              <a:t>th</a:t>
            </a:r>
            <a:r>
              <a:rPr lang="en-US" altLang="ko-KR" sz="2800" b="1" spc="-100" dirty="0" smtClean="0">
                <a:ln>
                  <a:solidFill>
                    <a:schemeClr val="tx1">
                      <a:lumMod val="50000"/>
                      <a:lumOff val="50000"/>
                      <a:alpha val="4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-윤고딕330" pitchFamily="18" charset="-127"/>
                <a:cs typeface="Times New Roman" pitchFamily="18" charset="0"/>
              </a:rPr>
              <a:t> </a:t>
            </a:r>
            <a:r>
              <a:rPr lang="en-US" altLang="ko-KR" sz="2800" b="1" spc="-100" dirty="0">
                <a:ln>
                  <a:solidFill>
                    <a:schemeClr val="tx1">
                      <a:lumMod val="50000"/>
                      <a:lumOff val="50000"/>
                      <a:alpha val="4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-윤고딕330" pitchFamily="18" charset="-127"/>
                <a:cs typeface="Times New Roman" pitchFamily="18" charset="0"/>
              </a:rPr>
              <a:t>Recruiting</a:t>
            </a:r>
            <a:endParaRPr lang="ko-KR" altLang="ko-KR" sz="2800" b="1" spc="-100" dirty="0">
              <a:ln>
                <a:solidFill>
                  <a:schemeClr val="tx1">
                    <a:lumMod val="50000"/>
                    <a:lumOff val="50000"/>
                    <a:alpha val="4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-윤고딕330" pitchFamily="18" charset="-127"/>
              <a:cs typeface="Times New Roman" pitchFamily="18" charset="0"/>
            </a:endParaRPr>
          </a:p>
        </p:txBody>
      </p:sp>
      <p:pic>
        <p:nvPicPr>
          <p:cNvPr id="5" name="그림 4" descr="123수-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13" y="416987"/>
            <a:ext cx="4637540" cy="1922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20690" y="3296816"/>
            <a:ext cx="6048672" cy="83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082" tIns="32040" rIns="64082" bIns="32040">
            <a:spAutoFit/>
          </a:bodyPr>
          <a:lstStyle>
            <a:defPPr>
              <a:defRPr lang="ko-KR"/>
            </a:defPPr>
            <a:lvl1pPr marL="0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9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8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46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95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44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93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42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90" algn="l" defTabSz="91429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500" b="1" spc="-1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Times New Roman" pitchFamily="18" charset="0"/>
                <a:ea typeface="서울한강체 EB" pitchFamily="18" charset="-127"/>
                <a:cs typeface="Times New Roman" pitchFamily="18" charset="0"/>
              </a:rPr>
              <a:t>Start Your Career</a:t>
            </a:r>
          </a:p>
          <a:p>
            <a:pPr algn="r"/>
            <a:r>
              <a:rPr lang="en-US" altLang="ko-KR" sz="2500" b="1" spc="-1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Times New Roman" pitchFamily="18" charset="0"/>
                <a:ea typeface="서울한강체 EB" pitchFamily="18" charset="-127"/>
                <a:cs typeface="Times New Roman" pitchFamily="18" charset="0"/>
              </a:rPr>
              <a:t>as a Global Finance Leader</a:t>
            </a:r>
            <a:endParaRPr lang="ko-KR" altLang="en-US" sz="2500" b="1" spc="-100" dirty="0">
              <a:ln>
                <a:solidFill>
                  <a:schemeClr val="tx1">
                    <a:alpha val="40000"/>
                  </a:schemeClr>
                </a:solidFill>
              </a:ln>
              <a:latin typeface="Times New Roman" pitchFamily="18" charset="0"/>
              <a:ea typeface="서울한강체 EB" pitchFamily="18" charset="-127"/>
              <a:cs typeface="Times New Roman" pitchFamily="18" charset="0"/>
            </a:endParaRPr>
          </a:p>
        </p:txBody>
      </p:sp>
      <p:pic>
        <p:nvPicPr>
          <p:cNvPr id="7" name="Picture 8" descr="C:\Users\KimMyungChan\Desktop\Dropbox\개인폴더\15봄 리크루팅\브로셔\Innotribe-FinTech-Change-Banking-Finan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5" r="13120"/>
          <a:stretch/>
        </p:blipFill>
        <p:spPr bwMode="auto">
          <a:xfrm>
            <a:off x="-1" y="4160912"/>
            <a:ext cx="6858001" cy="55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/>
          <a:stretch/>
        </p:blipFill>
        <p:spPr>
          <a:xfrm>
            <a:off x="-10640" y="1085772"/>
            <a:ext cx="6884786" cy="5422735"/>
          </a:xfrm>
          <a:prstGeom prst="rect">
            <a:avLst/>
          </a:prstGeom>
        </p:spPr>
      </p:pic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1875813839"/>
              </p:ext>
            </p:extLst>
          </p:nvPr>
        </p:nvGraphicFramePr>
        <p:xfrm>
          <a:off x="-1238359" y="4880992"/>
          <a:ext cx="6504032" cy="5228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5"/>
          <p:cNvSpPr/>
          <p:nvPr/>
        </p:nvSpPr>
        <p:spPr>
          <a:xfrm>
            <a:off x="1628800" y="-180528"/>
            <a:ext cx="1224136" cy="1125760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H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umanity,  Alumni Network</a:t>
            </a:r>
            <a:endParaRPr lang="ko-KR" altLang="en-US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7" name="Picture 5" descr="C:\Users\Hankyung Kim\Desktop\untitl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9078" y="9008294"/>
            <a:ext cx="572581" cy="206134"/>
          </a:xfrm>
          <a:prstGeom prst="rect">
            <a:avLst/>
          </a:prstGeom>
          <a:noFill/>
        </p:spPr>
      </p:pic>
      <p:pic>
        <p:nvPicPr>
          <p:cNvPr id="8" name="Picture 13" descr="C:\Users\Hankyung Kim\Desktop\standard-chartered-plc-logo.jpg"/>
          <p:cNvPicPr>
            <a:picLocks noChangeArrowheads="1"/>
          </p:cNvPicPr>
          <p:nvPr/>
        </p:nvPicPr>
        <p:blipFill>
          <a:blip r:embed="rId7" cstate="print"/>
          <a:srcRect l="5927" t="10165" r="6746" b="11085"/>
          <a:stretch>
            <a:fillRect/>
          </a:stretch>
        </p:blipFill>
        <p:spPr bwMode="auto">
          <a:xfrm>
            <a:off x="5265672" y="8994244"/>
            <a:ext cx="648000" cy="252000"/>
          </a:xfrm>
          <a:prstGeom prst="rect">
            <a:avLst/>
          </a:prstGeom>
          <a:noFill/>
        </p:spPr>
      </p:pic>
      <p:pic>
        <p:nvPicPr>
          <p:cNvPr id="9" name="Picture 11" descr="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12912" y="9373365"/>
            <a:ext cx="674124" cy="1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2" descr="C:\Users\Hankyung Kim\Desktop\국민연~1.GIF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83286" y="9299120"/>
            <a:ext cx="783670" cy="288000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/>
        </p:nvCxnSpPr>
        <p:spPr>
          <a:xfrm>
            <a:off x="1259230" y="9584967"/>
            <a:ext cx="435379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908744" y="9236634"/>
            <a:ext cx="350486" cy="35048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672644" y="8037477"/>
            <a:ext cx="29247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457231" y="8038472"/>
            <a:ext cx="216000" cy="216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48498" y="9158524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417425" y="8226008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083142" y="7262281"/>
            <a:ext cx="24239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022860" y="7222475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769514" y="6434127"/>
            <a:ext cx="266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508613" y="6267895"/>
            <a:ext cx="293128" cy="16623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501008" y="6240612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420888" y="4938272"/>
            <a:ext cx="4104456" cy="31359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ko-KR" altLang="en-US" sz="1150" spc="-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▼    </a:t>
            </a:r>
            <a:r>
              <a:rPr lang="en-US" altLang="ko-KR" sz="1150" spc="-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의 현업 및 인턴 진출 현황</a:t>
            </a:r>
            <a:endParaRPr lang="en-US" altLang="ko-KR" sz="1150" spc="-1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591986" y="5305365"/>
            <a:ext cx="38843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6" idx="6"/>
          </p:cNvCxnSpPr>
          <p:nvPr/>
        </p:nvCxnSpPr>
        <p:spPr>
          <a:xfrm flipV="1">
            <a:off x="2369184" y="5302696"/>
            <a:ext cx="218870" cy="17509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289572" y="5437982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Picture 5" descr="C:\Users\김은경\Desktop\회사로고\조롱이\img_3_77_3_woo164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70" y="7320993"/>
            <a:ext cx="59406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C:\Users\김은경\Desktop\회사로고\조롱이\KDB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083" y1="28058" x2="42292" y2="64748"/>
                        <a14:foregroundMark x1="50417" y1="27338" x2="44375" y2="46043"/>
                        <a14:foregroundMark x1="55417" y1="28777" x2="55833" y2="64748"/>
                        <a14:foregroundMark x1="70417" y1="26619" x2="70417" y2="67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14" y="9360858"/>
            <a:ext cx="7458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09228" y="9130694"/>
            <a:ext cx="79612" cy="79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2192164" y="8947162"/>
            <a:ext cx="37571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C:\Users\김은경\Desktop\회사로고\조롱이\google_co_kr_20111222_161323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30" y="7585112"/>
            <a:ext cx="953923" cy="2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5709510" y="8353237"/>
            <a:ext cx="576000" cy="167027"/>
            <a:chOff x="4383061" y="4903798"/>
            <a:chExt cx="576000" cy="167027"/>
          </a:xfrm>
        </p:grpSpPr>
        <p:sp>
          <p:nvSpPr>
            <p:cNvPr id="35" name="직사각형 34"/>
            <p:cNvSpPr/>
            <p:nvPr/>
          </p:nvSpPr>
          <p:spPr>
            <a:xfrm>
              <a:off x="4383061" y="4903798"/>
              <a:ext cx="576000" cy="16702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Picture 6" descr="C:\Users\김은경\Desktop\회사로고\조롱이\Booz-Company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921" y="4903798"/>
              <a:ext cx="540671" cy="16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06" y="8611120"/>
            <a:ext cx="384642" cy="180000"/>
          </a:xfrm>
          <a:prstGeom prst="rect">
            <a:avLst/>
          </a:prstGeom>
        </p:spPr>
      </p:pic>
      <p:sp>
        <p:nvSpPr>
          <p:cNvPr id="40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116632" y="1437560"/>
            <a:ext cx="6556311" cy="36004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r">
              <a:lnSpc>
                <a:spcPct val="130000"/>
              </a:lnSpc>
              <a:defRPr/>
            </a:pP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단순히 함께 금융을 공부하는 것을 넘어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그 구성원 모두를 꿰뚫는 가치를 찾고자 합니다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그것은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각 구성원들의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라는 가치를 한 데 연결시키는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Humanity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입니다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70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Humanity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의 구성원들은 하나로 이어주는 역할을 합니다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현직에 계신 선배님들은 후배들을 직접 </a:t>
            </a:r>
            <a:r>
              <a:rPr lang="ko-KR" altLang="en-US" sz="1150" b="1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하여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Resume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를 작성하는 방법부터 시작해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Valuation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및 회계 실무 지식 등을 가르치고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재학생들은 이를 통해 더욱 </a:t>
            </a:r>
            <a:r>
              <a:rPr lang="ko-KR" altLang="en-US" sz="1150" b="1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완벽한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성과를 일궈냅니다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새로운 가족을 맞이하는 면접 자리에도 많은 선배동문들이 참여하여 많은 도움을 주고 </a:t>
            </a:r>
            <a:r>
              <a:rPr lang="ko-KR" altLang="en-US" sz="1150" b="1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있으며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많은 재학생들이 선배 동문들의 직접적인 도움으로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Internship Offer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를 받아 경력을 채워나가고 있습니다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또한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사회라는 울타리를 사이에 둔 재학생과 졸업생들을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1:1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연결해주는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Mentor-Mentee Program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재학생들은 </a:t>
            </a:r>
            <a:r>
              <a:rPr lang="ko-KR" altLang="en-US" sz="1150" b="1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자신이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목표하는 분야의 선배님들과 좀 더 인간적인 만남을 지속할 수 있으며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Homecoming Day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Membership Training </a:t>
            </a:r>
            <a:r>
              <a:rPr lang="ko-KR" altLang="en-US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등 수많은 활동들이 준비되어 있습니다</a:t>
            </a:r>
            <a:r>
              <a:rPr lang="en-US" altLang="ko-KR" sz="115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100" b="1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</p:txBody>
      </p:sp>
      <p:pic>
        <p:nvPicPr>
          <p:cNvPr id="41" name="Picture 2" descr="C:\Users\김은경\Desktop\회사로고\조롱이\2013012401000351100019581_l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6" b="91736" l="3636" r="97273">
                        <a14:foregroundMark x1="44364" y1="28099" x2="44364" y2="70248"/>
                        <a14:foregroundMark x1="49091" y1="28926" x2="49091" y2="43802"/>
                        <a14:foregroundMark x1="52727" y1="60331" x2="52727" y2="75207"/>
                        <a14:foregroundMark x1="68727" y1="28926" x2="68909" y2="74380"/>
                        <a14:foregroundMark x1="48000" y1="57851" x2="57091" y2="57851"/>
                        <a14:foregroundMark x1="60182" y1="28099" x2="66000" y2="27273"/>
                        <a14:foregroundMark x1="73636" y1="27273" x2="80727" y2="27273"/>
                        <a14:foregroundMark x1="77455" y1="35537" x2="74364" y2="42149"/>
                        <a14:foregroundMark x1="78545" y1="38017" x2="81091" y2="42149"/>
                        <a14:foregroundMark x1="72727" y1="52066" x2="82182" y2="50413"/>
                        <a14:foregroundMark x1="80727" y1="61983" x2="81273" y2="71074"/>
                        <a14:foregroundMark x1="50364" y1="27273" x2="56182" y2="27273"/>
                        <a14:foregroundMark x1="93818" y1="28926" x2="93818" y2="58678"/>
                        <a14:foregroundMark x1="87455" y1="66942" x2="87455" y2="75207"/>
                        <a14:foregroundMark x1="88000" y1="76033" x2="94000" y2="76033"/>
                        <a14:foregroundMark x1="23818" y1="57851" x2="33455" y2="57851"/>
                        <a14:foregroundMark x1="25818" y1="30579" x2="25636" y2="40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223" y="7345652"/>
            <a:ext cx="870950" cy="1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김은경\Desktop\회사로고\조롱이\goodi883281072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873" b="94915" l="1376" r="98730">
                        <a14:foregroundMark x1="44762" y1="41525" x2="44339" y2="50847"/>
                        <a14:foregroundMark x1="36931" y1="54025" x2="37354" y2="58686"/>
                        <a14:foregroundMark x1="38624" y1="39619" x2="39894" y2="42797"/>
                        <a14:foregroundMark x1="49947" y1="40678" x2="56402" y2="40890"/>
                        <a14:foregroundMark x1="57037" y1="53390" x2="57354" y2="59110"/>
                        <a14:foregroundMark x1="57249" y1="41949" x2="57143" y2="46822"/>
                        <a14:foregroundMark x1="49312" y1="48517" x2="56296" y2="48517"/>
                        <a14:foregroundMark x1="75450" y1="41314" x2="75873" y2="47458"/>
                        <a14:foregroundMark x1="77249" y1="49153" x2="83175" y2="49153"/>
                        <a14:foregroundMark x1="89841" y1="41949" x2="88360" y2="53178"/>
                        <a14:foregroundMark x1="95556" y1="41102" x2="95132" y2="58051"/>
                        <a14:foregroundMark x1="74815" y1="52754" x2="83598" y2="52966"/>
                        <a14:foregroundMark x1="76402" y1="40678" x2="83280" y2="40890"/>
                        <a14:foregroundMark x1="61693" y1="48941" x2="71323" y2="48941"/>
                        <a14:foregroundMark x1="62963" y1="40890" x2="63175" y2="44068"/>
                        <a14:foregroundMark x1="31640" y1="41314" x2="31534" y2="51907"/>
                        <a14:foregroundMark x1="25503" y1="41737" x2="24021" y2="47669"/>
                        <a14:foregroundMark x1="24339" y1="53602" x2="24444" y2="58898"/>
                        <a14:foregroundMark x1="25361" y1="59917" x2="31340" y2="59917"/>
                        <a14:foregroundMark x1="38351" y1="59917" x2="43918" y2="60331"/>
                        <a14:backgroundMark x1="66032" y1="50636" x2="66984" y2="50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495003"/>
            <a:ext cx="968551" cy="4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C:\Users\김은경\Desktop\회사로고\조롱이\KDB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083" y1="28058" x2="42292" y2="64748"/>
                        <a14:foregroundMark x1="50417" y1="27338" x2="44375" y2="46043"/>
                        <a14:foregroundMark x1="55417" y1="28777" x2="55833" y2="64748"/>
                        <a14:foregroundMark x1="70417" y1="26619" x2="70417" y2="67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77" y="7309792"/>
            <a:ext cx="7458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908969" y="7186479"/>
            <a:ext cx="2232000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졸업생 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65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명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재학생 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28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명</a:t>
            </a:r>
          </a:p>
        </p:txBody>
      </p:sp>
      <p:pic>
        <p:nvPicPr>
          <p:cNvPr id="48" name="Picture 12" descr="https://encrypted-tbn3.gstatic.com/images?q=tbn:ANd9GcRuzfrOmNgJVj1zscO9TEgSdlvLJ1pgP2Qo_tAvujDtI1tejBM0F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35" y="5771310"/>
            <a:ext cx="1048546" cy="20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http://eng.kofia.or.kr/upload/logo/A01021.gif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11" y="6923710"/>
            <a:ext cx="1009825" cy="26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연결선 50"/>
          <p:cNvCxnSpPr/>
          <p:nvPr/>
        </p:nvCxnSpPr>
        <p:spPr>
          <a:xfrm flipV="1">
            <a:off x="1976164" y="8940070"/>
            <a:ext cx="216000" cy="216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95" y="5416313"/>
            <a:ext cx="843238" cy="190571"/>
          </a:xfrm>
          <a:prstGeom prst="rect">
            <a:avLst/>
          </a:prstGeom>
        </p:spPr>
      </p:pic>
      <p:pic>
        <p:nvPicPr>
          <p:cNvPr id="54" name="Picture 6" descr="http://www.cosmoasset.com/images/front/header_logo.gi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23" y="6973495"/>
            <a:ext cx="780705" cy="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lucas.eceizabarrena\AppData\Local\Microsoft\Windows\Temporary Internet Files\Content.Outlook\MZ1T55T3\INTL_FCStone_Logo-SecuritiesInc.jpg"/>
          <p:cNvPicPr>
            <a:picLocks noChangeAspect="1" noChangeArrowheads="1"/>
          </p:cNvPicPr>
          <p:nvPr/>
        </p:nvPicPr>
        <p:blipFill rotWithShape="1">
          <a:blip r:embed="rId24" cstate="print">
            <a:clrChange>
              <a:clrFrom>
                <a:srgbClr val="F8FFFF"/>
              </a:clrFrom>
              <a:clrTo>
                <a:srgbClr val="F8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7862"/>
          <a:stretch/>
        </p:blipFill>
        <p:spPr bwMode="auto">
          <a:xfrm>
            <a:off x="3835986" y="5775583"/>
            <a:ext cx="1156236" cy="1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13" y="5422958"/>
            <a:ext cx="788004" cy="19700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36" y="5461347"/>
            <a:ext cx="828000" cy="13972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1" t="20003" r="34481" b="54259"/>
          <a:stretch/>
        </p:blipFill>
        <p:spPr>
          <a:xfrm>
            <a:off x="5571043" y="6086308"/>
            <a:ext cx="649305" cy="28026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41" y="6696663"/>
            <a:ext cx="1080000" cy="17617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12" y="6026918"/>
            <a:ext cx="978078" cy="34764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2000" r="11151" b="24801"/>
          <a:stretch/>
        </p:blipFill>
        <p:spPr>
          <a:xfrm>
            <a:off x="5586283" y="6685399"/>
            <a:ext cx="810285" cy="20804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92" y="8334740"/>
            <a:ext cx="1526400" cy="1908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64" y="8102302"/>
            <a:ext cx="1318676" cy="144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22" y="8613978"/>
            <a:ext cx="1554930" cy="1656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30" y="8064145"/>
            <a:ext cx="631579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타원 5"/>
          <p:cNvSpPr/>
          <p:nvPr/>
        </p:nvSpPr>
        <p:spPr>
          <a:xfrm>
            <a:off x="1628800" y="-180528"/>
            <a:ext cx="1224136" cy="1125760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H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umanity,  External Network</a:t>
            </a:r>
            <a:endParaRPr lang="ko-KR" altLang="en-US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-56973" y="5169024"/>
            <a:ext cx="6951933" cy="4544888"/>
            <a:chOff x="-56973" y="4419602"/>
            <a:chExt cx="6951933" cy="45448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834" y="5862727"/>
              <a:ext cx="2530263" cy="168684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3" r="2098"/>
            <a:stretch/>
          </p:blipFill>
          <p:spPr>
            <a:xfrm>
              <a:off x="2290700" y="7523785"/>
              <a:ext cx="2282414" cy="1440705"/>
            </a:xfrm>
            <a:prstGeom prst="rect">
              <a:avLst/>
            </a:prstGeom>
          </p:spPr>
        </p:pic>
        <p:pic>
          <p:nvPicPr>
            <p:cNvPr id="8" name="그림 17" descr="IMG_9968.JPG"/>
            <p:cNvPicPr preferRelativeResize="0">
              <a:picLocks/>
            </p:cNvPicPr>
            <p:nvPr/>
          </p:nvPicPr>
          <p:blipFill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4573114" y="7302417"/>
              <a:ext cx="2321846" cy="16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973" y="7441459"/>
              <a:ext cx="2353007" cy="1523031"/>
            </a:xfrm>
            <a:prstGeom prst="rect">
              <a:avLst/>
            </a:prstGeom>
          </p:spPr>
        </p:pic>
        <p:pic>
          <p:nvPicPr>
            <p:cNvPr id="10" name="그림 13" descr="IMG_5909.JPG"/>
            <p:cNvPicPr preferRelativeResize="0">
              <a:picLocks/>
            </p:cNvPicPr>
            <p:nvPr/>
          </p:nvPicPr>
          <p:blipFill>
            <a:blip r:embed="rId7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-18131" y="5861713"/>
              <a:ext cx="2323126" cy="16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3" descr="C:\Users\Hankyung Kim\Desktop\사본 -DPP_0147.jpg"/>
            <p:cNvPicPr preferRelativeResize="0">
              <a:picLocks noChangeArrowheads="1"/>
            </p:cNvPicPr>
            <p:nvPr/>
          </p:nvPicPr>
          <p:blipFill>
            <a:blip r:embed="rId8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4571802" y="5862728"/>
              <a:ext cx="2322067" cy="1661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t="4543" b="3022"/>
            <a:stretch/>
          </p:blipFill>
          <p:spPr bwMode="auto">
            <a:xfrm>
              <a:off x="2296035" y="4419602"/>
              <a:ext cx="2325686" cy="158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9" descr="FN_단체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1866" t="4682" r="11334"/>
            <a:stretch/>
          </p:blipFill>
          <p:spPr bwMode="auto">
            <a:xfrm>
              <a:off x="4571604" y="4419602"/>
              <a:ext cx="2322265" cy="1581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7"/>
            <p:cNvPicPr>
              <a:picLocks noChangeArrowheads="1"/>
            </p:cNvPicPr>
            <p:nvPr/>
          </p:nvPicPr>
          <p:blipFill rotWithShape="1">
            <a:blip r:embed="rId11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t="4678"/>
            <a:stretch/>
          </p:blipFill>
          <p:spPr bwMode="auto">
            <a:xfrm>
              <a:off x="-17072" y="4419602"/>
              <a:ext cx="2322067" cy="1583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161365" y="1290659"/>
            <a:ext cx="6535270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인적 네트워크는 그 내부에만 국한되지 않습니다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외부와의 활발한 교류를 통해 구성원들이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다양한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분야의 사람들을 만날 수 있는 최대한의 기회를 제공합니다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멘토 자문단은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Credit Suisse, Deutsche Bank, Morgan Stanley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 세계 유수의 기업에 진출해 계신 서강대학교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83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학번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~00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학번 선배님들로 구성되어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설립된 이래로 지금까지 꾸준한 도움을 주고 계신 멘토 자문단은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항상 믿고 의지할 수 있는 버팀목이라 할 수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2008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년부터 매년 경영학부의 공식행사이자 금융 분야에서 성공적인 커리어를 쌓아오신 모교 동문들을 초대하는 자리인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서강 금융인의 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행사를 진행해오고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행사에는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7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년간 한 기업의 대표에서부터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신입사원까지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185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명의 모교 선배님들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그리고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407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명의 학생들이 참여한 바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이 행사의 운영을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맡아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동문 선배님들과의 커뮤니케이션을 통해 모교로 초대하는 기회를 얻고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이러한 기회를 통해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구성원들은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고인 물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정체되지 않고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드넓은 바다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로 나갈 수 있는 힘을 얻게 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이번 년도에도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‘2015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서강 금융인의 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’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행사의 진행을 맡아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금융 분야에서 활약하고 계신 자랑스러운 동문 선배님들과의 커뮤니케이션을 이어나갈 예정입니다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5"/>
          <p:cNvSpPr/>
          <p:nvPr/>
        </p:nvSpPr>
        <p:spPr>
          <a:xfrm>
            <a:off x="1628800" y="-180528"/>
            <a:ext cx="1224136" cy="1125760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R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ecruiting</a:t>
            </a:r>
            <a:endParaRPr lang="ko-KR" altLang="en-US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r="9042"/>
          <a:stretch/>
        </p:blipFill>
        <p:spPr>
          <a:xfrm>
            <a:off x="1" y="4508595"/>
            <a:ext cx="6858000" cy="520531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443291" y="4724870"/>
            <a:ext cx="2690545" cy="2574389"/>
            <a:chOff x="2760226" y="4538980"/>
            <a:chExt cx="2361975" cy="2598194"/>
          </a:xfrm>
        </p:grpSpPr>
        <p:grpSp>
          <p:nvGrpSpPr>
            <p:cNvPr id="7" name="그룹 6"/>
            <p:cNvGrpSpPr/>
            <p:nvPr/>
          </p:nvGrpSpPr>
          <p:grpSpPr>
            <a:xfrm>
              <a:off x="2760226" y="4538980"/>
              <a:ext cx="2361975" cy="2272868"/>
              <a:chOff x="4166046" y="3342149"/>
              <a:chExt cx="2361975" cy="22728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6348021" y="3345324"/>
                <a:ext cx="180000" cy="20693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4168132" y="3347214"/>
                <a:ext cx="217800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 flipV="1">
                <a:off x="6525344" y="3550415"/>
                <a:ext cx="0" cy="205199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338954" y="5613130"/>
                <a:ext cx="217800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244874" y="3347864"/>
                <a:ext cx="2127946" cy="306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5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Open Session</a:t>
                </a:r>
                <a:endParaRPr lang="ko-KR" altLang="en-US" sz="145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4166046" y="5408082"/>
                <a:ext cx="180000" cy="20693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4170258" y="3342149"/>
                <a:ext cx="0" cy="206935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>
                  <a:rot lat="1080000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  <p:cNvSpPr>
              <a:spLocks noChangeArrowheads="1"/>
            </p:cNvSpPr>
            <p:nvPr/>
          </p:nvSpPr>
          <p:spPr bwMode="gray">
            <a:xfrm>
              <a:off x="2933347" y="4987001"/>
              <a:ext cx="2016000" cy="2150173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46800" tIns="64800" rIns="46800" bIns="64800"/>
            <a:lstStyle/>
            <a:p>
              <a:pPr marL="171420" indent="-171420">
                <a:spcAft>
                  <a:spcPts val="600"/>
                </a:spcAft>
                <a:buFont typeface="Arial" pitchFamily="34" charset="0"/>
                <a:buChar char="•"/>
                <a:defRPr/>
              </a:pPr>
              <a:r>
                <a:rPr lang="ko-KR" altLang="en-US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일 시 </a:t>
              </a:r>
              <a:r>
                <a:rPr lang="en-US" altLang="ko-KR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: </a:t>
              </a:r>
              <a:r>
                <a:rPr lang="en-US" altLang="ko-KR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9</a:t>
              </a:r>
              <a:r>
                <a:rPr lang="ko-KR" altLang="en-US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월 </a:t>
              </a:r>
              <a:r>
                <a:rPr lang="en-US" altLang="ko-KR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8</a:t>
              </a:r>
              <a:r>
                <a:rPr lang="ko-KR" altLang="en-US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일 화요일 </a:t>
              </a:r>
              <a:r>
                <a:rPr lang="en-US" altLang="ko-KR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18:00</a:t>
              </a:r>
            </a:p>
            <a:p>
              <a:pPr marL="171420" indent="-171420">
                <a:spcAft>
                  <a:spcPts val="600"/>
                </a:spcAft>
                <a:buFont typeface="Arial" pitchFamily="34" charset="0"/>
                <a:buChar char="•"/>
                <a:defRPr/>
              </a:pPr>
              <a:r>
                <a:rPr lang="ko-KR" altLang="en-US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장 </a:t>
              </a:r>
              <a:r>
                <a:rPr lang="ko-KR" altLang="en-US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소 </a:t>
              </a:r>
              <a:r>
                <a:rPr lang="en-US" altLang="ko-KR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: </a:t>
              </a:r>
              <a:r>
                <a:rPr lang="en-US" altLang="ko-KR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MA308</a:t>
              </a:r>
              <a:endPara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pPr marL="171420" indent="-171420">
                <a:spcAft>
                  <a:spcPts val="600"/>
                </a:spcAft>
                <a:buFont typeface="Arial" pitchFamily="34" charset="0"/>
                <a:buChar char="•"/>
                <a:defRPr/>
              </a:pPr>
              <a:r>
                <a:rPr lang="ko-KR" altLang="en-US" sz="115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내 </a:t>
              </a:r>
              <a:r>
                <a:rPr lang="ko-KR" altLang="en-US" sz="115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용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 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-  Who we </a:t>
              </a:r>
              <a:r>
                <a:rPr lang="en-US" altLang="ko-KR" sz="110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are, What we do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/>
              </a:r>
              <a:b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 -  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지난 학기 </a:t>
              </a:r>
              <a:r>
                <a:rPr lang="en-US" altLang="ko-KR" sz="1100" spc="-100" dirty="0" smtClean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M&amp;A Pitch Book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소개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/>
              </a:r>
              <a:b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-  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멤버들의 현업 및 인턴경험 공유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/>
              </a:r>
              <a:b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-  </a:t>
              </a:r>
              <a:r>
                <a:rPr lang="ko-KR" altLang="en-US" sz="1100" spc="-100" dirty="0" err="1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리크루팅</a:t>
              </a:r>
              <a:r>
                <a:rPr lang="ko-KR" altLang="en-US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 과정 설명 및 </a:t>
              </a:r>
              <a:r>
                <a:rPr lang="en-US" altLang="ko-KR" sz="1100" spc="-1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-윤고딕320" pitchFamily="18" charset="-127"/>
                  <a:ea typeface="-윤고딕320" pitchFamily="18" charset="-127"/>
                </a:rPr>
                <a:t>Q&amp;A</a:t>
              </a:r>
              <a:endParaRPr lang="ko-KR" altLang="en-US" sz="110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pPr marL="171420" indent="-171420">
                <a:spcAft>
                  <a:spcPts val="600"/>
                </a:spcAft>
                <a:buFont typeface="Arial" pitchFamily="34" charset="0"/>
                <a:buChar char="•"/>
                <a:defRPr/>
              </a:pPr>
              <a:endParaRPr lang="en-US" altLang="ko-KR" sz="110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8409" y="7282349"/>
            <a:ext cx="2768199" cy="2125413"/>
            <a:chOff x="569382" y="3434759"/>
            <a:chExt cx="2430146" cy="22799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직선 연결선 16"/>
            <p:cNvCxnSpPr/>
            <p:nvPr/>
          </p:nvCxnSpPr>
          <p:spPr>
            <a:xfrm>
              <a:off x="748576" y="3444384"/>
              <a:ext cx="22500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569382" y="3442271"/>
              <a:ext cx="180000" cy="2199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569382" y="3647091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74145" y="5711631"/>
              <a:ext cx="22500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8318" y="3434759"/>
              <a:ext cx="2127946" cy="3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5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Qualification</a:t>
              </a:r>
              <a:endParaRPr lang="ko-KR" altLang="en-US" sz="14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 flipV="1">
              <a:off x="2999343" y="3449462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819528" y="5494759"/>
              <a:ext cx="180000" cy="2199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315000" y="1835698"/>
            <a:ext cx="6228000" cy="36004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Lifelong Community, SG Fenero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우리의 새로운 가족을 기다리고 있습니다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뜨거운 열정을 가진 당신과 함께하고 싶습니다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1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-  SG Fenero </a:t>
            </a:r>
            <a:r>
              <a:rPr lang="ko-KR" altLang="en-US" sz="11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일동</a:t>
            </a:r>
            <a:endParaRPr lang="en-US" altLang="ko-KR" sz="115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endParaRPr lang="en-US" altLang="ko-KR" sz="4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98884" y="4711920"/>
            <a:ext cx="2793515" cy="2282230"/>
            <a:chOff x="564620" y="3431049"/>
            <a:chExt cx="2452371" cy="2448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6" name="직선 연결선 25"/>
            <p:cNvCxnSpPr/>
            <p:nvPr/>
          </p:nvCxnSpPr>
          <p:spPr>
            <a:xfrm>
              <a:off x="748576" y="3444384"/>
              <a:ext cx="22680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569382" y="3442271"/>
              <a:ext cx="180000" cy="2199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69382" y="3658730"/>
              <a:ext cx="0" cy="21994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64620" y="5868380"/>
              <a:ext cx="22680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08318" y="3431049"/>
              <a:ext cx="2127946" cy="3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5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Recruiting Information</a:t>
              </a:r>
              <a:endParaRPr lang="ko-KR" altLang="en-US" sz="14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3010456" y="3449463"/>
              <a:ext cx="0" cy="21994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2836991" y="5659269"/>
              <a:ext cx="180000" cy="21994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457053" y="5172693"/>
            <a:ext cx="2456229" cy="97257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서류접수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: 8/31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Mon. ~ 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9/11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Fri.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18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시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  <a:p>
            <a:pPr marL="171450" indent="-17145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접수 메일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: </a:t>
            </a:r>
            <a:r>
              <a:rPr lang="en-US" altLang="ko-KR" sz="1150" spc="-3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recruit@sgfenero.com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서류 다운로드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: SG </a:t>
            </a:r>
            <a:r>
              <a:rPr lang="en-US" altLang="ko-KR" sz="1150" spc="-100" dirty="0" err="1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Fenero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150" spc="-11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홈페이지</a:t>
            </a:r>
            <a:endParaRPr lang="en-US" altLang="ko-KR" sz="1150" spc="-11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면접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: 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9/12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Sat. 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장소 개별 공지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최종 발표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: 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9/13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Sun.</a:t>
            </a:r>
            <a:endParaRPr lang="ko-KR" altLang="en-US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4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455463" y="7684573"/>
            <a:ext cx="2397473" cy="97257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재무에 대한 넘치는 열정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재무와 회계에 대한 기본적인 이해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기본적인 영어 구사 능력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연속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2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학기 이상 활동 가능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2,3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학년 우대</a:t>
            </a:r>
          </a:p>
          <a:p>
            <a:pPr marL="171420" indent="-171420" algn="just">
              <a:spcAft>
                <a:spcPts val="600"/>
              </a:spcAft>
              <a:buFont typeface="Arial" pitchFamily="34" charset="0"/>
              <a:buChar char="•"/>
              <a:defRPr/>
            </a:pPr>
            <a:endParaRPr lang="ko-KR" altLang="en-US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3410" y="7843798"/>
            <a:ext cx="6188522" cy="400093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/>
            <a:endParaRPr lang="ko-KR" altLang="en-US" sz="20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나눔명조" pitchFamily="18" charset="-127"/>
              <a:cs typeface="Times New Roman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8419" y="2439684"/>
            <a:ext cx="4261166" cy="1987719"/>
            <a:chOff x="1680785" y="3443003"/>
            <a:chExt cx="3490921" cy="1628420"/>
          </a:xfrm>
        </p:grpSpPr>
        <p:pic>
          <p:nvPicPr>
            <p:cNvPr id="4" name="그림 3" descr="123수-1.JP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785" y="3443003"/>
              <a:ext cx="3490921" cy="1368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729836" y="4724071"/>
              <a:ext cx="3355348" cy="347352"/>
            </a:xfrm>
            <a:prstGeom prst="rect">
              <a:avLst/>
            </a:prstGeom>
          </p:spPr>
          <p:txBody>
            <a:bodyPr wrap="square" lIns="54132" tIns="27066" rIns="54132" bIns="27066">
              <a:spAutoFit/>
            </a:bodyPr>
            <a:lstStyle/>
            <a:p>
              <a:pPr algn="ctr">
                <a:defRPr/>
              </a:pPr>
              <a:r>
                <a:rPr lang="en-US" altLang="ko-KR" sz="2400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나눔명조 ExtraBold" pitchFamily="18" charset="-127"/>
                  <a:ea typeface="나눔명조 ExtraBold" pitchFamily="18" charset="-127"/>
                  <a:cs typeface="Arial Unicode MS" pitchFamily="50" charset="-127"/>
                </a:rPr>
                <a:t>http://www.sgfenero.com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6363" y="7905328"/>
            <a:ext cx="6480720" cy="66939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r"/>
            <a:r>
              <a:rPr lang="ko-KR" altLang="en-US" sz="12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rgbClr val="255B89"/>
                </a:solidFill>
                <a:latin typeface="나눔명조" pitchFamily="18" charset="-127"/>
                <a:ea typeface="나눔명조" pitchFamily="18" charset="-127"/>
              </a:rPr>
              <a:t>박종국</a:t>
            </a:r>
            <a:r>
              <a:rPr lang="en-US" altLang="ko-KR" sz="12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2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010 </a:t>
            </a:r>
            <a:r>
              <a:rPr lang="en-US" altLang="ko-KR" sz="12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2784 6951   </a:t>
            </a:r>
            <a:r>
              <a:rPr lang="ko-KR" altLang="en-US" sz="12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rgbClr val="255B89"/>
                </a:solidFill>
                <a:latin typeface="나눔명조" pitchFamily="18" charset="-127"/>
                <a:ea typeface="나눔명조" pitchFamily="18" charset="-127"/>
              </a:rPr>
              <a:t>임영주 </a:t>
            </a:r>
            <a:r>
              <a:rPr lang="en-US" altLang="ko-KR" sz="12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010 2989 6593</a:t>
            </a:r>
            <a:endParaRPr lang="en-US" altLang="ko-KR" sz="125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12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E – mail: recruit@sgfenero.com</a:t>
            </a:r>
          </a:p>
          <a:p>
            <a:pPr algn="r"/>
            <a:endParaRPr lang="en-US" altLang="ko-KR" sz="1250" b="1" dirty="0">
              <a:latin typeface="+mj-lt"/>
              <a:ea typeface="굴림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66724" y="7761312"/>
            <a:ext cx="31891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87564" y="7401284"/>
            <a:ext cx="4104456" cy="37130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altLang="ko-KR" sz="1450" spc="-1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2996952" y="1158596"/>
            <a:ext cx="3600400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서강을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라틴어로 “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Finance”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혹은 “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Invest”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의미합니다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재학 중 교내에서는 금융에 진지하게 뜻을 둔 서강의 인재들을 키워 금융계로 진출하는 것에 기여하고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(Chamber of Global </a:t>
            </a: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 Leaders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),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금융계에 성공적으로 자리잡은 동문들과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학생들을 하나로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이어주는 가교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역할을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하며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졸업 후 교외에서는 믿고 의지할 수 있는 평생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공동체로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기능하여 대한민국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나아가 글로벌 금융의 중심에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놓인 </a:t>
            </a: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단체가 되도록 하는 데 있습니다</a:t>
            </a: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>
              <a:lnSpc>
                <a:spcPct val="130000"/>
              </a:lnSpc>
              <a:defRPr/>
            </a:pPr>
            <a:endParaRPr lang="en-US" altLang="ko-KR" sz="1100" spc="-100" dirty="0" smtClean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하지만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가장 중요하게 생각하는 가치는  성공보다 “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Humanity”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진입장벽이 높고 경쟁이 치열한 거친 금융시장에서 저희는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Humanity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Ethics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강조하여 대학 동아리를 넘어서 서로 믿고 의지할 수 있는 가족이 되고자 평생모임 “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Lifelong Community”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지향합니다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632" y="312277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spc="-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V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781" y="1363434"/>
            <a:ext cx="4686434" cy="2992542"/>
            <a:chOff x="344990" y="1212460"/>
            <a:chExt cx="4686434" cy="2992542"/>
          </a:xfrm>
        </p:grpSpPr>
        <p:grpSp>
          <p:nvGrpSpPr>
            <p:cNvPr id="7" name="그룹 61"/>
            <p:cNvGrpSpPr/>
            <p:nvPr/>
          </p:nvGrpSpPr>
          <p:grpSpPr>
            <a:xfrm>
              <a:off x="437158" y="1212460"/>
              <a:ext cx="4594266" cy="2992542"/>
              <a:chOff x="376823" y="738062"/>
              <a:chExt cx="4594266" cy="2992542"/>
            </a:xfrm>
          </p:grpSpPr>
          <p:sp>
            <p:nvSpPr>
              <p:cNvPr id="9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    <p:cNvSpPr>
                <a:spLocks noChangeArrowheads="1"/>
              </p:cNvSpPr>
              <p:nvPr/>
            </p:nvSpPr>
            <p:spPr bwMode="gray">
              <a:xfrm>
                <a:off x="376823" y="738062"/>
                <a:ext cx="3607516" cy="943552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lIns="46800" tIns="64800" rIns="46800" bIns="64800"/>
              <a:lstStyle/>
              <a:p>
                <a:pPr algn="just">
                  <a:lnSpc>
                    <a:spcPct val="130000"/>
                  </a:lnSpc>
                  <a:defRPr/>
                </a:pPr>
                <a:r>
                  <a:rPr lang="en-US" altLang="ko-KR" sz="5400" b="1" spc="-100" dirty="0">
                    <a:ln>
                      <a:solidFill>
                        <a:prstClr val="black">
                          <a:lumMod val="50000"/>
                          <a:lumOff val="50000"/>
                          <a:alpha val="40000"/>
                        </a:prstClr>
                      </a:solidFill>
                    </a:ln>
                    <a:solidFill>
                      <a:srgbClr val="800000"/>
                    </a:solidFill>
                    <a:latin typeface="Edwardian Script ITC" pitchFamily="66" charset="0"/>
                    <a:ea typeface="-윤고딕330" pitchFamily="18" charset="-127"/>
                  </a:rPr>
                  <a:t>F</a:t>
                </a:r>
                <a:r>
                  <a:rPr lang="en-US" altLang="ko-KR" sz="4000" b="1" spc="-100" dirty="0">
                    <a:ln>
                      <a:solidFill>
                        <a:schemeClr val="tx1">
                          <a:lumMod val="50000"/>
                          <a:lumOff val="50000"/>
                          <a:alpha val="40000"/>
                        </a:schemeClr>
                      </a:solidFill>
                    </a:ln>
                    <a:solidFill>
                      <a:srgbClr val="800000"/>
                    </a:solidFill>
                    <a:latin typeface="Edwardian Script ITC" pitchFamily="66" charset="0"/>
                    <a:ea typeface="-윤고딕330" pitchFamily="18" charset="-127"/>
                  </a:rPr>
                  <a:t>inance</a:t>
                </a:r>
                <a:endParaRPr lang="ko-KR" altLang="ko-KR" sz="40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rgbClr val="800000"/>
                  </a:solidFill>
                  <a:latin typeface="Edwardian Script ITC" pitchFamily="66" charset="0"/>
                  <a:ea typeface="-윤고딕330" pitchFamily="18" charset="-127"/>
                </a:endParaRPr>
              </a:p>
            </p:txBody>
          </p:sp>
          <p:sp>
            <p:nvSpPr>
              <p:cNvPr id="10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    <p:cNvSpPr>
                <a:spLocks noChangeArrowheads="1"/>
              </p:cNvSpPr>
              <p:nvPr/>
            </p:nvSpPr>
            <p:spPr bwMode="gray">
              <a:xfrm>
                <a:off x="1363572" y="1580431"/>
                <a:ext cx="3607517" cy="2150173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lIns="46800" tIns="64800" rIns="46800" bIns="64800"/>
              <a:lstStyle/>
              <a:p>
                <a:pPr algn="just">
                  <a:lnSpc>
                    <a:spcPct val="130000"/>
                  </a:lnSpc>
                  <a:defRPr/>
                </a:pPr>
                <a:r>
                  <a:rPr lang="en-US" altLang="ko-KR" sz="4400" b="1" spc="-100" dirty="0">
                    <a:ln>
                      <a:solidFill>
                        <a:prstClr val="black">
                          <a:lumMod val="50000"/>
                          <a:lumOff val="50000"/>
                          <a:alpha val="40000"/>
                        </a:prstClr>
                      </a:solidFill>
                    </a:ln>
                    <a:solidFill>
                      <a:srgbClr val="A37501"/>
                    </a:solidFill>
                    <a:latin typeface="Edwardian Script ITC" pitchFamily="66" charset="0"/>
                    <a:ea typeface="-윤고딕330" pitchFamily="18" charset="-127"/>
                  </a:rPr>
                  <a:t>H</a:t>
                </a:r>
                <a:r>
                  <a:rPr lang="en-US" altLang="ko-KR" sz="3600" b="1" spc="-100" dirty="0">
                    <a:ln>
                      <a:solidFill>
                        <a:prstClr val="black">
                          <a:lumMod val="50000"/>
                          <a:lumOff val="50000"/>
                          <a:alpha val="40000"/>
                        </a:prstClr>
                      </a:solidFill>
                    </a:ln>
                    <a:solidFill>
                      <a:srgbClr val="A37501"/>
                    </a:solidFill>
                    <a:latin typeface="Edwardian Script ITC" pitchFamily="66" charset="0"/>
                    <a:ea typeface="-윤고딕330" pitchFamily="18" charset="-127"/>
                  </a:rPr>
                  <a:t>umanity</a:t>
                </a:r>
                <a:endParaRPr lang="ko-KR" altLang="ko-KR" sz="44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A37501"/>
                  </a:solidFill>
                  <a:latin typeface="Edwardian Script ITC" pitchFamily="66" charset="0"/>
                  <a:ea typeface="-윤고딕330" pitchFamily="18" charset="-127"/>
                </a:endParaRPr>
              </a:p>
            </p:txBody>
          </p:sp>
        </p:grpSp>
        <p:sp>
          <p:nvSpPr>
            <p:cNvPr id="8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  <p:cNvSpPr>
              <a:spLocks noChangeArrowheads="1"/>
            </p:cNvSpPr>
            <p:nvPr/>
          </p:nvSpPr>
          <p:spPr bwMode="gray">
            <a:xfrm>
              <a:off x="344990" y="2057484"/>
              <a:ext cx="2888752" cy="124813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lIns="46800" tIns="64800" rIns="46800" bIns="64800"/>
            <a:lstStyle/>
            <a:p>
              <a:pPr algn="just">
                <a:defRPr/>
              </a:pPr>
              <a:r>
                <a:rPr lang="en-US" altLang="ko-KR" sz="11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800000"/>
                  </a:solidFill>
                  <a:latin typeface="Castellar" pitchFamily="18" charset="0"/>
                  <a:ea typeface="-윤고딕330" pitchFamily="18" charset="-127"/>
                </a:rPr>
                <a:t>P</a:t>
              </a:r>
              <a: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  <a:t>rofession·</a:t>
              </a:r>
              <a:r>
                <a:rPr lang="en-US" altLang="ko-KR" sz="11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5DA364"/>
                  </a:solidFill>
                  <a:latin typeface="Castellar" pitchFamily="18" charset="0"/>
                  <a:ea typeface="-윤고딕330" pitchFamily="18" charset="-127"/>
                </a:rPr>
                <a:t>I</a:t>
              </a:r>
              <a: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  <a:t>ntegrity·</a:t>
              </a:r>
              <a:r>
                <a:rPr lang="en-US" altLang="ko-KR" sz="11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003868"/>
                  </a:solidFill>
                  <a:latin typeface="Castellar" pitchFamily="18" charset="0"/>
                  <a:ea typeface="-윤고딕330" pitchFamily="18" charset="-127"/>
                </a:rPr>
                <a:t>D</a:t>
              </a:r>
              <a: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  <a:t>iversity·</a:t>
              </a:r>
              <a:b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</a:br>
              <a:r>
                <a:rPr lang="en-US" altLang="ko-KR" sz="11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AB8341"/>
                  </a:solidFill>
                  <a:latin typeface="Castellar" pitchFamily="18" charset="0"/>
                  <a:ea typeface="-윤고딕330" pitchFamily="18" charset="-127"/>
                </a:rPr>
                <a:t>H</a:t>
              </a:r>
              <a: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  <a:t>ungriness·</a:t>
              </a:r>
              <a:r>
                <a:rPr lang="en-US" altLang="ko-KR" sz="1100" b="1" spc="-100" dirty="0">
                  <a:ln>
                    <a:solidFill>
                      <a:prstClr val="black">
                        <a:lumMod val="50000"/>
                        <a:lumOff val="50000"/>
                        <a:alpha val="40000"/>
                      </a:prstClr>
                    </a:solidFill>
                  </a:ln>
                  <a:solidFill>
                    <a:srgbClr val="8C81A1"/>
                  </a:solidFill>
                  <a:latin typeface="Castellar" pitchFamily="18" charset="0"/>
                  <a:ea typeface="-윤고딕330" pitchFamily="18" charset="-127"/>
                </a:rPr>
                <a:t>E</a:t>
              </a:r>
              <a:r>
                <a:rPr lang="en-US" altLang="ko-KR" sz="900" b="1" spc="-100" dirty="0">
                  <a:ln>
                    <a:solidFill>
                      <a:schemeClr val="tx1">
                        <a:lumMod val="50000"/>
                        <a:lumOff val="50000"/>
                        <a:alpha val="4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Castellar" pitchFamily="18" charset="0"/>
                  <a:ea typeface="-윤고딕330" pitchFamily="18" charset="-127"/>
                </a:rPr>
                <a:t>thics</a:t>
              </a:r>
              <a:endParaRPr lang="ko-KR" altLang="ko-KR" sz="900" b="1" spc="-100" dirty="0">
                <a:ln>
                  <a:solidFill>
                    <a:schemeClr val="tx1">
                      <a:lumMod val="50000"/>
                      <a:lumOff val="50000"/>
                      <a:alpha val="4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Castellar" pitchFamily="18" charset="0"/>
                <a:ea typeface="-윤고딕330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098" y="674276"/>
            <a:ext cx="3888432" cy="36931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ision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445" y="4736975"/>
            <a:ext cx="7986890" cy="50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8" r="5158"/>
          <a:stretch/>
        </p:blipFill>
        <p:spPr>
          <a:xfrm>
            <a:off x="0" y="755576"/>
            <a:ext cx="6858000" cy="8754210"/>
          </a:xfrm>
          <a:prstGeom prst="rect">
            <a:avLst/>
          </a:prstGeom>
          <a:gradFill>
            <a:gsLst>
              <a:gs pos="100000">
                <a:srgbClr val="684C02"/>
              </a:gs>
              <a:gs pos="0">
                <a:schemeClr val="bg1"/>
              </a:gs>
            </a:gsLst>
            <a:lin ang="10800000" scaled="1"/>
          </a:gradFill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246489" y="2267744"/>
            <a:ext cx="4350399" cy="390566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ko-KR" sz="1200" b="1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200" b="1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열정을 품은 그대에게</a:t>
            </a:r>
            <a:endParaRPr lang="en-US" altLang="ko-KR" sz="1200" b="1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40000"/>
              </a:lnSpc>
            </a:pPr>
            <a:endParaRPr lang="ko-KR" altLang="en-US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오늘날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경영학에서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가장 매력적인 분야입니다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마케팅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컨설팅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생산관리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 경영학 전반의 분야에서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그 핵심적인 언어로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자리잡고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또한 일각을 다투는 금융시장은 그 어떤 분야보다도 빠른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속도로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변화하고 있습니다</a:t>
            </a: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100" spc="-100" dirty="0" smtClean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이러한 경영학의 언어인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배우기 위해 모인 다재다능하고 노력하는 인재들의 모임입니다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탄탄한 인적 네트워크를 기반으로 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학습과 실제 사례 적용에 최적화된 모임입니다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후배는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위에 있는 선배를 보고 롤모델로 삼아 그를 향해 도전하고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선배는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올라오는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후배를 보고 더욱더 자기계발에 박차를 가하는 역동적인 곳입니다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 algn="just">
              <a:lnSpc>
                <a:spcPct val="140000"/>
              </a:lnSpc>
            </a:pPr>
            <a:endParaRPr lang="en-US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40000"/>
              </a:lnSpc>
            </a:pPr>
            <a:endParaRPr lang="en-US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열정을 품은 자라면 </a:t>
            </a: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문은 </a:t>
            </a:r>
            <a:endParaRPr lang="en-US" altLang="ko-KR" sz="1100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40000"/>
              </a:lnSpc>
            </a:pPr>
            <a:r>
              <a:rPr lang="ko-KR" altLang="en-US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언제든 당신을 향해 열려있습니다</a:t>
            </a: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pic>
        <p:nvPicPr>
          <p:cNvPr id="5" name="그림 4" descr="ho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9508" y="2699792"/>
            <a:ext cx="1649875" cy="19099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-720612" y="4706321"/>
            <a:ext cx="2826568" cy="538593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r"/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Professor</a:t>
            </a:r>
          </a:p>
          <a:p>
            <a:pPr algn="r"/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Gwangheon Hong</a:t>
            </a:r>
            <a:endParaRPr lang="ko-KR" altLang="en-US" sz="145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G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reeting</a:t>
            </a:r>
            <a:endParaRPr lang="ko-KR" altLang="en-US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8" r="5158"/>
          <a:stretch/>
        </p:blipFill>
        <p:spPr>
          <a:xfrm>
            <a:off x="0" y="755576"/>
            <a:ext cx="6858000" cy="8754210"/>
          </a:xfrm>
          <a:prstGeom prst="rect">
            <a:avLst/>
          </a:prstGeom>
          <a:gradFill>
            <a:gsLst>
              <a:gs pos="100000">
                <a:srgbClr val="684C02"/>
              </a:gs>
              <a:gs pos="0">
                <a:schemeClr val="bg1"/>
              </a:gs>
            </a:gsLst>
            <a:lin ang="10800000" scaled="1"/>
          </a:gradFill>
        </p:spPr>
      </p:pic>
      <p:sp>
        <p:nvSpPr>
          <p:cNvPr id="2" name="직사각형 1"/>
          <p:cNvSpPr/>
          <p:nvPr/>
        </p:nvSpPr>
        <p:spPr>
          <a:xfrm>
            <a:off x="4518233" y="4936037"/>
            <a:ext cx="2041624" cy="993369"/>
          </a:xfrm>
          <a:prstGeom prst="rect">
            <a:avLst/>
          </a:prstGeom>
        </p:spPr>
        <p:txBody>
          <a:bodyPr wrap="square" lIns="54122" tIns="27061" rIns="54122" bIns="27061">
            <a:spAutoFit/>
          </a:bodyPr>
          <a:lstStyle/>
          <a:p>
            <a:pPr algn="r">
              <a:defRPr/>
            </a:pP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Founding President. </a:t>
            </a:r>
          </a:p>
          <a:p>
            <a:pPr algn="r">
              <a:defRPr/>
            </a:pP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양세훈 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경영 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02),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KICPA</a:t>
            </a:r>
          </a:p>
          <a:p>
            <a:pPr algn="r">
              <a:defRPr/>
            </a:pPr>
            <a:endParaRPr lang="en-US" altLang="ko-KR" sz="70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  <a:cs typeface="Times New Roman" pitchFamily="18" charset="0"/>
            </a:endParaRPr>
          </a:p>
          <a:p>
            <a:pPr algn="r">
              <a:defRPr/>
            </a:pPr>
            <a:r>
              <a:rPr lang="en-US" altLang="ko-KR" sz="12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INTL. </a:t>
            </a:r>
            <a:r>
              <a:rPr lang="en-US" altLang="ko-KR" sz="1250" b="1" spc="-100" dirty="0" err="1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FCStone</a:t>
            </a:r>
            <a:r>
              <a:rPr lang="en-US" altLang="ko-KR" sz="12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 , IBD</a:t>
            </a:r>
          </a:p>
          <a:p>
            <a:pPr algn="r">
              <a:defRPr/>
            </a:pPr>
            <a:r>
              <a:rPr lang="en-US" altLang="ko-KR" sz="12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  <a:cs typeface="Times New Roman" pitchFamily="18" charset="0"/>
              </a:rPr>
              <a:t>(New York, US)</a:t>
            </a:r>
          </a:p>
        </p:txBody>
      </p:sp>
      <p:pic>
        <p:nvPicPr>
          <p:cNvPr id="3" name="그림 2" descr="DPP_0157.JPG"/>
          <p:cNvPicPr>
            <a:picLocks noChangeAspect="1"/>
          </p:cNvPicPr>
          <p:nvPr/>
        </p:nvPicPr>
        <p:blipFill>
          <a:blip r:embed="rId4" cstate="print">
            <a:lum bright="10000"/>
          </a:blip>
          <a:srcRect l="22700" t="2751" r="26900"/>
          <a:stretch>
            <a:fillRect/>
          </a:stretch>
        </p:blipFill>
        <p:spPr>
          <a:xfrm>
            <a:off x="4820786" y="2501858"/>
            <a:ext cx="1699057" cy="23296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32094" y="1303592"/>
            <a:ext cx="4220006" cy="676029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b="1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“A Thousand Points of Lights in You” </a:t>
            </a:r>
            <a:endParaRPr lang="ko-KR" altLang="ko-KR" sz="1200" b="1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 </a:t>
            </a: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5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지난 리크루팅 슬로건 들 중의 하나입니다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en-US" altLang="ko-KR" sz="110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rgbClr val="C00000"/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대한 뜨거운 열정으로 가득 찬 인재들의 잠재력에 대한 무한한 신뢰를 바탕으로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멤버들이 서강의 별이 되어 환하게 빛을 밝힐 수 있는 </a:t>
            </a:r>
            <a:r>
              <a:rPr lang="ko-KR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플랫폼을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제공하고자 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이러한 생각에 근거하여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설립 </a:t>
            </a:r>
            <a:r>
              <a:rPr lang="ko-KR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이후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가장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challenging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하고 실무에 근접한 수준의 커리큘럼을 제공해 오고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금융에 대한 가슴 벅찬 열정만큼이나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에게 중요한 것이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사람에 대한 따뜻한 애정과 공동체로서의 지속을 위한 가치인 </a:t>
            </a:r>
            <a:r>
              <a:rPr lang="en-US" altLang="ko-KR" sz="110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rgbClr val="A27701"/>
                </a:solidFill>
                <a:latin typeface="나눔명조" pitchFamily="18" charset="-127"/>
                <a:ea typeface="나눔명조" pitchFamily="18" charset="-127"/>
              </a:rPr>
              <a:t>‘Humanity’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멤버들에게 단순히 대학 시절을 함께한 동아리를 넘어서 평생을 함께 할 가족이 되고자 하며 이러한 가치는 다른 어떤 동아리에서 찾을 수 없는 탄탄한 멘토쉽 및 졸업생들과의 네트워크로 널리 알려져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이와 같이 금융과 인간애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(Finance &amp; Humanity)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바탕으로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ko-KR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내부적으로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평생공동체를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외부적으로는 전문지식과 네트워크를 서강인들과 공유하는 미덕을 가진 열린 지식 공동체를 지향하며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서강의 대표적인 금융 동문들이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08</a:t>
            </a: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 이후 매년 참여하고 있</a:t>
            </a:r>
            <a:r>
              <a:rPr lang="ko-KR" altLang="ko-KR" sz="1100" spc="-12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서강 금융인의 밤 및 정기적인 공개 세미나를 통해 이러한 가치를 실현시키고자 합니다</a:t>
            </a:r>
            <a:r>
              <a:rPr lang="en-US" altLang="ko-KR" sz="1100" spc="-12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ko-KR" sz="1100" spc="-12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 </a:t>
            </a: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ko-KR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여러분의 뜨거운 열정을 두 팔 벌려 환영합니다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 </a:t>
            </a:r>
          </a:p>
          <a:p>
            <a:pPr>
              <a:lnSpc>
                <a:spcPct val="140000"/>
              </a:lnSpc>
            </a:pPr>
            <a:endParaRPr lang="ko-KR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“Coming together is beginning. Keeping together is progress. </a:t>
            </a: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Working together is success.” </a:t>
            </a:r>
            <a:endParaRPr lang="ko-KR" altLang="ko-KR" sz="1100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endParaRPr lang="en-US" altLang="ko-KR" sz="1100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8" r="5158"/>
          <a:stretch/>
        </p:blipFill>
        <p:spPr>
          <a:xfrm>
            <a:off x="0" y="755576"/>
            <a:ext cx="6858000" cy="8754210"/>
          </a:xfrm>
          <a:prstGeom prst="rect">
            <a:avLst/>
          </a:prstGeom>
          <a:gradFill>
            <a:gsLst>
              <a:gs pos="100000">
                <a:srgbClr val="684C02"/>
              </a:gs>
              <a:gs pos="0">
                <a:schemeClr val="bg1"/>
              </a:gs>
            </a:gsLst>
            <a:lin ang="10800000" scaled="1"/>
          </a:gradFill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1580917" y="4932041"/>
            <a:ext cx="3600400" cy="500927"/>
          </a:xfrm>
          <a:prstGeom prst="rect">
            <a:avLst/>
          </a:prstGeom>
        </p:spPr>
        <p:txBody>
          <a:bodyPr wrap="square" lIns="54122" tIns="27061" rIns="54122" bIns="27061">
            <a:spAutoFit/>
          </a:bodyPr>
          <a:lstStyle/>
          <a:p>
            <a:pPr algn="r">
              <a:defRPr/>
            </a:pPr>
            <a:r>
              <a:rPr lang="en-US" altLang="ko-KR" sz="14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17</a:t>
            </a:r>
            <a:r>
              <a:rPr lang="en-US" altLang="ko-KR" sz="1450" b="1" spc="-100" baseline="300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th</a:t>
            </a:r>
            <a:r>
              <a:rPr lang="en-US" altLang="ko-KR" sz="14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President</a:t>
            </a:r>
          </a:p>
          <a:p>
            <a:pPr algn="r">
              <a:defRPr/>
            </a:pPr>
            <a:r>
              <a:rPr lang="ko-KR" altLang="en-US" sz="14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박종국 </a:t>
            </a:r>
            <a:r>
              <a:rPr lang="en-US" altLang="ko-KR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1450" b="1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경영 </a:t>
            </a:r>
            <a:r>
              <a:rPr lang="en-US" altLang="ko-KR" sz="1450" b="1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10) </a:t>
            </a:r>
            <a:endParaRPr lang="en-US" altLang="ko-KR" sz="1450" b="1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0212" y="1613861"/>
            <a:ext cx="4389147" cy="58231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Why SG Fenero? </a:t>
            </a:r>
            <a:endParaRPr lang="en-US" altLang="ko-KR" sz="1200" b="1" spc="-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endParaRPr lang="en-US" altLang="ko-KR" sz="1150" spc="-100" dirty="0">
              <a:ln>
                <a:solidFill>
                  <a:srgbClr val="7F7F7F">
                    <a:alpha val="4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5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아니더라도 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추구하는 커뮤니티는 서강대 내외에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숱하게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널려 있습니다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그럼에도 불구하고 금융계를 꿈꾸는 당신에게 </a:t>
            </a:r>
            <a:r>
              <a:rPr lang="en-US" altLang="ko-KR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자신 있게 제시할 수 있는 이유는 간단합니다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결코 당신을 멈춰있게 하지 않을 것이기 때문입니다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100" spc="-100" dirty="0">
              <a:ln>
                <a:solidFill>
                  <a:srgbClr val="7F7F7F">
                    <a:alpha val="4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사람들은 적당함과 만족을 모르는 사람들입니다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Good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보다는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끊임없이 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Better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추구하는 이들과 함께라면 당신은 스스로가 정해놓은 한계를 넘어선 새로운 지평을 보게 될 것입니다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'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정도면 됐겠지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'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하고 생각할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때마다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나보다 한 발짝 더 내딛어 있는 동료들을 본다면 당신은 움직일 수밖에 없습니다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Fenero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에선 동기유발을 찾아 나설 필요가 없습니다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당신 주변의 모든 것들이 동기유발 요소로 채워질 테니까요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100" spc="-100" dirty="0">
              <a:ln>
                <a:solidFill>
                  <a:srgbClr val="7F7F7F">
                    <a:alpha val="4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기준이 당신의 기준이 될 때까지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우리는 끊임없이 당신을 몰아붙일 것입니다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 과정이 당신에게 힘든 시간이 될 수도 있습니다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어쩌면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다른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많은 것들을 포기해야 할 지도 모릅니다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하지만 단언컨대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1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 뒤의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당신은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지금보다 훨씬 성장해 있을 것입니다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그리고 그 모든 과정은 단순한 희생으로 끝나지 않고 당신의 근간을 이루는 가장 중요한 자산 중 하나로 </a:t>
            </a:r>
            <a:r>
              <a:rPr lang="ko-KR" altLang="en-US" sz="1100" spc="-100" dirty="0" smtClean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자리잡을 </a:t>
            </a:r>
            <a:r>
              <a:rPr lang="ko-KR" altLang="en-US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것입니다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100" spc="-100" dirty="0">
              <a:ln>
                <a:solidFill>
                  <a:srgbClr val="7F7F7F">
                    <a:alpha val="4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40000"/>
              </a:lnSpc>
            </a:pPr>
            <a:endParaRPr lang="en-US" altLang="ko-KR" sz="1100" spc="-100" dirty="0">
              <a:ln>
                <a:solidFill>
                  <a:srgbClr val="7F7F7F">
                    <a:alpha val="40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40000"/>
              </a:lnSpc>
            </a:pPr>
            <a:r>
              <a:rPr lang="en-US" altLang="ko-KR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당신의 열정을 담기에 결코 부족한 그릇이 아닙니다</a:t>
            </a:r>
            <a:r>
              <a:rPr lang="en-US" altLang="ko-KR" sz="1100" spc="-100" dirty="0" smtClean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40000"/>
              </a:lnSpc>
            </a:pPr>
            <a:r>
              <a:rPr lang="ko-KR" altLang="en-US" sz="1100" spc="-100" dirty="0" smtClean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평생을 </a:t>
            </a:r>
            <a:r>
              <a:rPr lang="ko-KR" altLang="en-US" sz="1100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함께하며 도전할 열정 있는 당신을 뵐 수 있길 진심으로 고대합니다</a:t>
            </a:r>
            <a:r>
              <a:rPr lang="en-US" altLang="ko-KR" sz="1100" spc="-100" dirty="0">
                <a:ln>
                  <a:solidFill>
                    <a:srgbClr val="7F7F7F">
                      <a:alpha val="4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7" y="2533756"/>
            <a:ext cx="1560727" cy="2082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51"/>
          <a:stretch/>
        </p:blipFill>
        <p:spPr>
          <a:xfrm>
            <a:off x="-64963" y="4404463"/>
            <a:ext cx="6858000" cy="5341898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spc="-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F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697" y="674276"/>
            <a:ext cx="3888432" cy="36931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enero way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96995" y="4674846"/>
            <a:ext cx="2620943" cy="2543519"/>
            <a:chOff x="564619" y="3431049"/>
            <a:chExt cx="2357083" cy="22874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" name="직선 연결선 6"/>
            <p:cNvCxnSpPr/>
            <p:nvPr/>
          </p:nvCxnSpPr>
          <p:spPr>
            <a:xfrm>
              <a:off x="758102" y="3444384"/>
              <a:ext cx="21636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569382" y="3442272"/>
              <a:ext cx="200855" cy="2048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569382" y="3647091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64619" y="5711631"/>
              <a:ext cx="21420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8318" y="3431049"/>
              <a:ext cx="2127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Finance</a:t>
              </a:r>
              <a:endPara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2915166" y="3449464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2699142" y="5502519"/>
              <a:ext cx="216000" cy="21598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214489" y="1115619"/>
            <a:ext cx="6429022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r">
              <a:lnSpc>
                <a:spcPct val="130000"/>
              </a:lnSpc>
              <a:defRPr/>
            </a:pPr>
            <a:r>
              <a:rPr lang="en-US" altLang="ko-KR" sz="1200" b="1" spc="-100" dirty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“Good to Great</a:t>
            </a:r>
            <a:r>
              <a:rPr lang="en-US" altLang="ko-KR" sz="1200" b="1" spc="-100" dirty="0" smtClean="0">
                <a:ln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”</a:t>
            </a:r>
          </a:p>
          <a:p>
            <a:pPr algn="r">
              <a:lnSpc>
                <a:spcPct val="130000"/>
              </a:lnSpc>
              <a:defRPr/>
            </a:pPr>
            <a:endParaRPr lang="en-US" altLang="ko-KR" sz="800" b="1" spc="-100" dirty="0">
              <a:ln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『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Good to Great』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저자 짐콜린스는 그의 책에서 이렇게 말하였습니다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“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동기부여는 필요 없다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당신이 제대로 된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사람들과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함께한다면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.”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바로 그  제대로 된 사람들이 모여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“Good”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넘어선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“Great”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추구하는 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모임입니다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>
              <a:lnSpc>
                <a:spcPct val="130000"/>
              </a:lnSpc>
              <a:defRPr/>
            </a:pPr>
            <a:endParaRPr lang="en-US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대한 지식과 실질적 경험을 축적하는 것은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Global Finance Leader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되기 위한 첫 걸음입니다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Basic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Skill Set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과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Thinking Ability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함양을 위한 종합적인 교육 커리큘럼을 제공하며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현업의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Research, M&amp;A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전문가 </a:t>
            </a:r>
            <a:r>
              <a:rPr lang="ko-KR" altLang="en-US" sz="1100" spc="-100" dirty="0" smtClean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수준의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Research Report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M&amp;A Pitch Book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작성합니다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>
              <a:lnSpc>
                <a:spcPct val="130000"/>
              </a:lnSpc>
              <a:defRPr/>
            </a:pPr>
            <a:endParaRPr lang="en-US" altLang="ko-KR" sz="1100" spc="-100" dirty="0">
              <a:ln>
                <a:solidFill>
                  <a:prstClr val="black">
                    <a:lumMod val="50000"/>
                    <a:lumOff val="50000"/>
                    <a:alpha val="4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그러나 단순한 지식의 축적은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Finance World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살아남기에 턱없이 부족합니다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금융권에서의 성공의 열쇠는 바로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Network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 쥐고 있습니다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 사람을 알고 있는가 모르는가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그것이 바로 당신의 커리어를 결정합니다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Alumni &amp; External Network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라는 이름 하에 그 차이를 만들어냅니다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Investment Banking, Asset Management, Trading, Research, Private Equity, Consulting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걸친  네트워크는 당신의 커리어에 날개가 되어줄 것입니다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66241" y="4674846"/>
            <a:ext cx="2623405" cy="2543780"/>
            <a:chOff x="4166046" y="3325677"/>
            <a:chExt cx="2359298" cy="2287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/>
            <p:cNvCxnSpPr/>
            <p:nvPr/>
          </p:nvCxnSpPr>
          <p:spPr>
            <a:xfrm>
              <a:off x="6309320" y="3345324"/>
              <a:ext cx="216000" cy="216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168132" y="3347214"/>
              <a:ext cx="21504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6525344" y="3561366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73488" y="5613131"/>
              <a:ext cx="21504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244715" y="3325677"/>
              <a:ext cx="2127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Humanity</a:t>
              </a:r>
              <a:endPara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166046" y="5397131"/>
              <a:ext cx="216000" cy="216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4170258" y="3342149"/>
              <a:ext cx="0" cy="2052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3915380" y="5038923"/>
            <a:ext cx="2241677" cy="23908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800" tIns="64800" rIns="46800" bIns="64800"/>
          <a:lstStyle/>
          <a:p>
            <a:pPr marL="171420" indent="-17142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Goldman Sachs, JP Morgan, Merrill Lynch, Barclays, 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등의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NO.1 Global Financial Institution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거치신 </a:t>
            </a:r>
            <a:r>
              <a:rPr lang="en-US" altLang="ko-KR" sz="1150" spc="-10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50" spc="-1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Alumni Network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171420" indent="-17142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서강대학교 출신 금융인들과 학생들의 교류의 장인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서강 금융인의 밤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’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주최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5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774347" y="5099661"/>
            <a:ext cx="2241677" cy="23908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marL="171420" indent="-17142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 소양의 축적을 위한 다양한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교육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Session</a:t>
            </a:r>
          </a:p>
          <a:p>
            <a:pPr marL="171420" indent="-17142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현업 수준의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Research Report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M&amp;A Pitch Book 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작성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171420" indent="-171420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각종 </a:t>
            </a:r>
            <a:r>
              <a:rPr lang="en-US" altLang="ko-KR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Finance </a:t>
            </a:r>
            <a:r>
              <a:rPr lang="ko-KR" altLang="en-US" sz="1150" spc="-1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관련 공모전 참가</a:t>
            </a:r>
            <a:endParaRPr lang="en-US" altLang="ko-KR" sz="1150" spc="-1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spc="-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F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inance,  Sessions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" r="8523" b="6487"/>
          <a:stretch/>
        </p:blipFill>
        <p:spPr>
          <a:xfrm>
            <a:off x="0" y="4933539"/>
            <a:ext cx="6858000" cy="4836343"/>
          </a:xfrm>
          <a:prstGeom prst="rect">
            <a:avLst/>
          </a:prstGeom>
        </p:spPr>
      </p:pic>
      <p:sp>
        <p:nvSpPr>
          <p:cNvPr id="5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297000" y="1231602"/>
            <a:ext cx="6264000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just"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구성원들의 성장을 위해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Skill Set Session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과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Accounting, Finance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대한 심도 있는 교육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Global Macro Follow-up,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기업가치평가를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아우르는 종합적인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Session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진행합니다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 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뿐만 아니라 성공적으로 현업에 진출해 계신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선배님들에게  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IB(Investment Bank)</a:t>
            </a:r>
            <a:r>
              <a:rPr lang="ko-KR" altLang="en-US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입사에 실질적인 도움이 되는 다양한 지식들과 노하우를 전수받게 됩니다</a:t>
            </a:r>
            <a:r>
              <a:rPr lang="en-US" altLang="ko-KR" sz="1100" spc="-100" dirty="0">
                <a:ln>
                  <a:solidFill>
                    <a:prstClr val="black">
                      <a:lumMod val="50000"/>
                      <a:lumOff val="50000"/>
                      <a:alpha val="4000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68525" y="2284681"/>
            <a:ext cx="6720949" cy="2507583"/>
            <a:chOff x="68525" y="2284681"/>
            <a:chExt cx="6720949" cy="2507583"/>
          </a:xfrm>
        </p:grpSpPr>
        <p:grpSp>
          <p:nvGrpSpPr>
            <p:cNvPr id="6" name="그룹 5"/>
            <p:cNvGrpSpPr/>
            <p:nvPr/>
          </p:nvGrpSpPr>
          <p:grpSpPr>
            <a:xfrm>
              <a:off x="68525" y="2284681"/>
              <a:ext cx="6567469" cy="2507583"/>
              <a:chOff x="19734" y="2339752"/>
              <a:chExt cx="6567469" cy="250758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9734" y="3995936"/>
                <a:ext cx="6505609" cy="851396"/>
                <a:chOff x="19734" y="3923928"/>
                <a:chExt cx="6505609" cy="85139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980728" y="3954831"/>
                  <a:ext cx="5490698" cy="820493"/>
                </a:xfrm>
                <a:prstGeom prst="rect">
                  <a:avLst/>
                </a:prstGeom>
                <a:solidFill>
                  <a:srgbClr val="DBCC5B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985325" y="3923928"/>
                  <a:ext cx="1447780" cy="3293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40000"/>
                    </a:lnSpc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Skill Set Session</a:t>
                  </a:r>
                  <a:endParaRPr lang="ko-KR" altLang="en-US" sz="1100" spc="-1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971203" y="4183706"/>
                  <a:ext cx="1585660" cy="577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en-US" altLang="ko-KR" sz="1050" dirty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Excel, </a:t>
                  </a: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PPT</a:t>
                  </a:r>
                  <a:endParaRPr lang="en-US" altLang="ko-KR" sz="1050" dirty="0">
                    <a:ln>
                      <a:solidFill>
                        <a:srgbClr val="7F7F7F"/>
                      </a:solidFill>
                    </a:ln>
                    <a:latin typeface="나눔명조" pitchFamily="18" charset="-127"/>
                    <a:ea typeface="나눔명조" pitchFamily="18" charset="-127"/>
                  </a:endParaRPr>
                </a:p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지속적인 과제를 통한 기본 </a:t>
                  </a: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Skill</a:t>
                  </a: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 배양</a:t>
                  </a:r>
                  <a:endParaRPr lang="en-US" altLang="ko-KR" sz="1050" dirty="0">
                    <a:ln>
                      <a:solidFill>
                        <a:srgbClr val="7F7F7F"/>
                      </a:solidFill>
                    </a:ln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9734" y="3936591"/>
                  <a:ext cx="1085468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Other</a:t>
                  </a:r>
                </a:p>
                <a:p>
                  <a:pPr algn="ctr"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Sessions</a:t>
                  </a:r>
                  <a:endParaRPr lang="ko-KR" altLang="en-US" sz="1100" spc="-1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759749" y="4183706"/>
                  <a:ext cx="1298272" cy="577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Resume</a:t>
                  </a: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작성법</a:t>
                  </a:r>
                  <a:endParaRPr lang="en-US" altLang="ko-KR" sz="1050" dirty="0">
                    <a:ln>
                      <a:solidFill>
                        <a:srgbClr val="7F7F7F"/>
                      </a:solidFill>
                    </a:ln>
                    <a:latin typeface="나눔명조" pitchFamily="18" charset="-127"/>
                    <a:ea typeface="나눔명조" pitchFamily="18" charset="-127"/>
                  </a:endParaRPr>
                </a:p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en-US" altLang="ko-KR" sz="1050" dirty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Motivation</a:t>
                  </a:r>
                </a:p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en-US" altLang="ko-KR" sz="1050" dirty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Modeling </a:t>
                  </a: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2800576" y="3936591"/>
                  <a:ext cx="1224032" cy="3293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40000"/>
                    </a:lnSpc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Alumni Session</a:t>
                  </a:r>
                  <a:endParaRPr lang="ko-KR" altLang="en-US" sz="1100" spc="-1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4392079" y="3930260"/>
                  <a:ext cx="2034165" cy="3293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40000"/>
                    </a:lnSpc>
                    <a:defRPr/>
                  </a:pPr>
                  <a:r>
                    <a:rPr lang="en-US" altLang="ko-KR" sz="1100" spc="-100" dirty="0" smtClean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Finance </a:t>
                  </a: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명조" pitchFamily="18" charset="-127"/>
                      <a:ea typeface="나눔명조" pitchFamily="18" charset="-127"/>
                    </a:rPr>
                    <a:t>Session</a:t>
                  </a:r>
                  <a:endParaRPr lang="ko-KR" altLang="en-US" sz="1100" spc="-1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407363" y="4183706"/>
                  <a:ext cx="2117980" cy="577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기본 회계</a:t>
                  </a: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, </a:t>
                  </a: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재무제표에 대한 해석과 이해</a:t>
                  </a:r>
                  <a:endParaRPr lang="en-US" altLang="ko-KR" sz="1050" dirty="0" smtClean="0">
                    <a:ln>
                      <a:solidFill>
                        <a:srgbClr val="7F7F7F"/>
                      </a:solidFill>
                    </a:ln>
                    <a:latin typeface="나눔명조" pitchFamily="18" charset="-127"/>
                    <a:ea typeface="나눔명조" pitchFamily="18" charset="-127"/>
                  </a:endParaRPr>
                </a:p>
                <a:p>
                  <a:pPr marL="171420" indent="-171420">
                    <a:buFont typeface="Arial" pitchFamily="34" charset="0"/>
                    <a:buChar char="•"/>
                  </a:pP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내재가치평가</a:t>
                  </a: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(DCF, RIM </a:t>
                  </a:r>
                  <a:r>
                    <a:rPr lang="ko-KR" altLang="en-US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등</a:t>
                  </a:r>
                  <a:r>
                    <a:rPr lang="en-US" altLang="ko-KR" sz="1050" dirty="0" smtClean="0">
                      <a:ln>
                        <a:solidFill>
                          <a:srgbClr val="7F7F7F"/>
                        </a:solidFill>
                      </a:ln>
                      <a:latin typeface="나눔명조" pitchFamily="18" charset="-127"/>
                      <a:ea typeface="나눔명조" pitchFamily="18" charset="-127"/>
                    </a:rPr>
                    <a:t>)</a:t>
                  </a:r>
                  <a:endParaRPr lang="en-US" altLang="ko-KR" sz="1050" dirty="0">
                    <a:ln>
                      <a:solidFill>
                        <a:srgbClr val="7F7F7F"/>
                      </a:solidFill>
                    </a:ln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19734" y="2339752"/>
                <a:ext cx="6567469" cy="1512167"/>
                <a:chOff x="19734" y="2339752"/>
                <a:chExt cx="6567469" cy="1512167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19734" y="2412243"/>
                  <a:ext cx="1085468" cy="443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Spring</a:t>
                  </a:r>
                </a:p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800" spc="-100" dirty="0" smtClean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(M&amp;A Pitch Book </a:t>
                  </a:r>
                  <a:r>
                    <a:rPr lang="ko-KR" altLang="en-US" sz="8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작성</a:t>
                  </a:r>
                  <a:r>
                    <a:rPr lang="en-US" altLang="ko-KR" sz="8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)</a:t>
                  </a: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19734" y="3348347"/>
                  <a:ext cx="1085468" cy="443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11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Fall</a:t>
                  </a:r>
                </a:p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800" spc="-100" dirty="0" smtClean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(Research Report </a:t>
                  </a:r>
                  <a:r>
                    <a:rPr lang="ko-KR" altLang="en-US" sz="800" spc="-100" dirty="0" smtClean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작성</a:t>
                  </a:r>
                  <a:r>
                    <a:rPr lang="en-US" altLang="ko-KR" sz="800" spc="-100" dirty="0"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F0000"/>
                      </a:solidFill>
                      <a:latin typeface="나눔명조" pitchFamily="18" charset="-127"/>
                      <a:ea typeface="나눔명조" pitchFamily="18" charset="-127"/>
                    </a:rPr>
                    <a:t>)</a:t>
                  </a:r>
                  <a:endParaRPr lang="ko-KR" altLang="en-US" sz="800" spc="-1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rgbClr val="FF0000"/>
                    </a:solidFill>
                    <a:latin typeface="나눔명조" pitchFamily="18" charset="-127"/>
                    <a:ea typeface="나눔명조" pitchFamily="18" charset="-127"/>
                  </a:endParaRPr>
                </a:p>
              </p:txBody>
            </p:sp>
            <p:grpSp>
              <p:nvGrpSpPr>
                <p:cNvPr id="11" name="그룹 10"/>
                <p:cNvGrpSpPr/>
                <p:nvPr/>
              </p:nvGrpSpPr>
              <p:grpSpPr>
                <a:xfrm>
                  <a:off x="787020" y="2339752"/>
                  <a:ext cx="5612430" cy="586633"/>
                  <a:chOff x="787020" y="2339752"/>
                  <a:chExt cx="5612430" cy="586633"/>
                </a:xfrm>
              </p:grpSpPr>
              <p:grpSp>
                <p:nvGrpSpPr>
                  <p:cNvPr id="37" name="그룹 36"/>
                  <p:cNvGrpSpPr/>
                  <p:nvPr/>
                </p:nvGrpSpPr>
                <p:grpSpPr>
                  <a:xfrm>
                    <a:off x="787020" y="2339752"/>
                    <a:ext cx="2976925" cy="586633"/>
                    <a:chOff x="787020" y="2339752"/>
                    <a:chExt cx="2976925" cy="586633"/>
                  </a:xfrm>
                </p:grpSpPr>
                <p:sp>
                  <p:nvSpPr>
                    <p:cNvPr id="46" name="직사각형 45"/>
                    <p:cNvSpPr/>
                    <p:nvPr/>
                  </p:nvSpPr>
                  <p:spPr>
                    <a:xfrm>
                      <a:off x="787020" y="2597065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1</a:t>
                      </a:r>
                      <a:r>
                        <a:rPr lang="ko-KR" altLang="en-US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</a:p>
                  </p:txBody>
                </p:sp>
                <p:sp>
                  <p:nvSpPr>
                    <p:cNvPr id="47" name="직사각형 46"/>
                    <p:cNvSpPr/>
                    <p:nvPr/>
                  </p:nvSpPr>
                  <p:spPr>
                    <a:xfrm>
                      <a:off x="787020" y="2339752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ko-KR" altLang="en-US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신입 개인 </a:t>
                      </a:r>
                      <a:r>
                        <a:rPr lang="en-US" altLang="ko-KR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PT</a:t>
                      </a:r>
                      <a:endPara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p:txBody>
                </p:sp>
                <p:sp>
                  <p:nvSpPr>
                    <p:cNvPr id="57" name="직사각형 56"/>
                    <p:cNvSpPr/>
                    <p:nvPr/>
                  </p:nvSpPr>
                  <p:spPr>
                    <a:xfrm>
                      <a:off x="2287921" y="2597065"/>
                      <a:ext cx="1476024" cy="2940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 smtClean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2~4</a:t>
                      </a:r>
                      <a:r>
                        <a:rPr lang="ko-KR" altLang="en-US" sz="1100" spc="-100" dirty="0" smtClean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  <a:endParaRPr lang="ko-KR" altLang="en-US" sz="1100" spc="-100" dirty="0">
                        <a:ln>
                          <a:solidFill>
                            <a:srgbClr val="7F7F7F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p:txBody>
                </p:sp>
              </p:grp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2186514" y="2339752"/>
                    <a:ext cx="1678838" cy="3293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40000"/>
                      </a:lnSpc>
                      <a:defRPr/>
                    </a:pPr>
                    <a:r>
                      <a: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경제</a:t>
                    </a:r>
                    <a:r>
                      <a:rPr lang="en-US" altLang="ko-KR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-</a:t>
                    </a:r>
                    <a:r>
                      <a: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산업</a:t>
                    </a:r>
                    <a:r>
                      <a:rPr lang="en-US" altLang="ko-KR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-</a:t>
                    </a:r>
                    <a:r>
                      <a: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기업분석</a:t>
                    </a:r>
                  </a:p>
                </p:txBody>
              </p:sp>
              <p:grpSp>
                <p:nvGrpSpPr>
                  <p:cNvPr id="39" name="그룹 38"/>
                  <p:cNvGrpSpPr/>
                  <p:nvPr/>
                </p:nvGrpSpPr>
                <p:grpSpPr>
                  <a:xfrm>
                    <a:off x="4168279" y="2597065"/>
                    <a:ext cx="2231171" cy="329320"/>
                    <a:chOff x="4025734" y="2597065"/>
                    <a:chExt cx="2231171" cy="329320"/>
                  </a:xfrm>
                </p:grpSpPr>
                <p:sp>
                  <p:nvSpPr>
                    <p:cNvPr id="40" name="직사각형 39"/>
                    <p:cNvSpPr/>
                    <p:nvPr/>
                  </p:nvSpPr>
                  <p:spPr>
                    <a:xfrm>
                      <a:off x="4025734" y="2597065"/>
                      <a:ext cx="1365070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5~7</a:t>
                      </a:r>
                      <a:r>
                        <a:rPr lang="ko-KR" altLang="en-US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</a:p>
                  </p:txBody>
                </p:sp>
                <p:sp>
                  <p:nvSpPr>
                    <p:cNvPr id="42" name="직사각형 41"/>
                    <p:cNvSpPr/>
                    <p:nvPr/>
                  </p:nvSpPr>
                  <p:spPr>
                    <a:xfrm>
                      <a:off x="5668991" y="2597065"/>
                      <a:ext cx="58791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8</a:t>
                      </a:r>
                      <a:r>
                        <a:rPr lang="ko-KR" altLang="en-US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</a:p>
                  </p:txBody>
                </p:sp>
              </p:grp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971203" y="2891119"/>
                  <a:ext cx="5616000" cy="427853"/>
                  <a:chOff x="971203" y="2891119"/>
                  <a:chExt cx="5616000" cy="427853"/>
                </a:xfrm>
              </p:grpSpPr>
              <p:sp>
                <p:nvSpPr>
                  <p:cNvPr id="26" name="오른쪽 화살표 25"/>
                  <p:cNvSpPr/>
                  <p:nvPr/>
                </p:nvSpPr>
                <p:spPr>
                  <a:xfrm>
                    <a:off x="971203" y="3012240"/>
                    <a:ext cx="5616000" cy="180000"/>
                  </a:xfrm>
                  <a:prstGeom prst="rightArrow">
                    <a:avLst>
                      <a:gd name="adj1" fmla="val 70070"/>
                      <a:gd name="adj2" fmla="val 50000"/>
                    </a:avLst>
                  </a:prstGeom>
                  <a:gradFill flip="none" rotWithShape="1">
                    <a:gsLst>
                      <a:gs pos="0">
                        <a:srgbClr val="D59D01"/>
                      </a:gs>
                      <a:gs pos="41000">
                        <a:srgbClr val="DEBA39">
                          <a:alpha val="80000"/>
                        </a:srgbClr>
                      </a:gs>
                      <a:gs pos="82000">
                        <a:srgbClr val="DEBA39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7" name="그룹 26"/>
                  <p:cNvGrpSpPr/>
                  <p:nvPr/>
                </p:nvGrpSpPr>
                <p:grpSpPr>
                  <a:xfrm>
                    <a:off x="989215" y="2891119"/>
                    <a:ext cx="3687561" cy="114585"/>
                    <a:chOff x="989215" y="2891119"/>
                    <a:chExt cx="3687561" cy="114585"/>
                  </a:xfrm>
                </p:grpSpPr>
                <p:sp>
                  <p:nvSpPr>
                    <p:cNvPr id="34" name="오른쪽 중괄호 33"/>
                    <p:cNvSpPr/>
                    <p:nvPr/>
                  </p:nvSpPr>
                  <p:spPr>
                    <a:xfrm rot="16200000">
                      <a:off x="1471032" y="2415887"/>
                      <a:ext cx="107999" cy="1071633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6" name="오른쪽 중괄호 35"/>
                    <p:cNvSpPr/>
                    <p:nvPr/>
                  </p:nvSpPr>
                  <p:spPr>
                    <a:xfrm rot="16200000">
                      <a:off x="4275392" y="2604321"/>
                      <a:ext cx="114585" cy="688182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6" name="오른쪽 중괄호 55"/>
                    <p:cNvSpPr/>
                    <p:nvPr/>
                  </p:nvSpPr>
                  <p:spPr>
                    <a:xfrm rot="16200000">
                      <a:off x="2971933" y="2042700"/>
                      <a:ext cx="108000" cy="1818003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980728" y="2891119"/>
                    <a:ext cx="5475984" cy="427853"/>
                    <a:chOff x="980728" y="2891119"/>
                    <a:chExt cx="5475984" cy="427853"/>
                  </a:xfrm>
                </p:grpSpPr>
                <p:sp>
                  <p:nvSpPr>
                    <p:cNvPr id="29" name="오른쪽 중괄호 28"/>
                    <p:cNvSpPr/>
                    <p:nvPr/>
                  </p:nvSpPr>
                  <p:spPr>
                    <a:xfrm rot="5400000">
                      <a:off x="1466788" y="2723084"/>
                      <a:ext cx="108000" cy="1080120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0" name="오른쪽 중괄호 29"/>
                    <p:cNvSpPr/>
                    <p:nvPr/>
                  </p:nvSpPr>
                  <p:spPr>
                    <a:xfrm rot="5400000">
                      <a:off x="2489175" y="2836900"/>
                      <a:ext cx="108000" cy="852488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1" name="오른쪽 중괄호 30"/>
                    <p:cNvSpPr/>
                    <p:nvPr/>
                  </p:nvSpPr>
                  <p:spPr>
                    <a:xfrm rot="5400000">
                      <a:off x="6051844" y="2921232"/>
                      <a:ext cx="107298" cy="688182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2" name="오른쪽 중괄호 31"/>
                    <p:cNvSpPr/>
                    <p:nvPr/>
                  </p:nvSpPr>
                  <p:spPr>
                    <a:xfrm rot="5400000">
                      <a:off x="4800840" y="2399427"/>
                      <a:ext cx="99946" cy="1724439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3" name="오른쪽 중괄호 32"/>
                    <p:cNvSpPr/>
                    <p:nvPr/>
                  </p:nvSpPr>
                  <p:spPr>
                    <a:xfrm rot="16200000" flipV="1">
                      <a:off x="5536920" y="2086471"/>
                      <a:ext cx="115143" cy="1724440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9" name="오른쪽 중괄호 58"/>
                    <p:cNvSpPr/>
                    <p:nvPr/>
                  </p:nvSpPr>
                  <p:spPr>
                    <a:xfrm rot="5400000">
                      <a:off x="3425662" y="2807875"/>
                      <a:ext cx="100335" cy="918203"/>
                    </a:xfrm>
                    <a:prstGeom prst="rightBrace">
                      <a:avLst>
                        <a:gd name="adj1" fmla="val 40083"/>
                        <a:gd name="adj2" fmla="val 50000"/>
                      </a:avLst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787020" y="2339753"/>
                  <a:ext cx="5538356" cy="1512166"/>
                  <a:chOff x="787020" y="2339753"/>
                  <a:chExt cx="5538356" cy="1512166"/>
                </a:xfrm>
              </p:grpSpPr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787020" y="3275856"/>
                    <a:ext cx="1476024" cy="576063"/>
                    <a:chOff x="787020" y="3275856"/>
                    <a:chExt cx="1476024" cy="576063"/>
                  </a:xfrm>
                </p:grpSpPr>
                <p:sp>
                  <p:nvSpPr>
                    <p:cNvPr id="24" name="직사각형 23"/>
                    <p:cNvSpPr/>
                    <p:nvPr/>
                  </p:nvSpPr>
                  <p:spPr>
                    <a:xfrm>
                      <a:off x="787020" y="3522599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ko-KR" altLang="en-US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신입 개인 </a:t>
                      </a:r>
                      <a:r>
                        <a:rPr lang="en-US" altLang="ko-KR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PT</a:t>
                      </a:r>
                      <a:endPara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p:txBody>
                </p:sp>
                <p:sp>
                  <p:nvSpPr>
                    <p:cNvPr id="25" name="직사각형 24"/>
                    <p:cNvSpPr/>
                    <p:nvPr/>
                  </p:nvSpPr>
                  <p:spPr>
                    <a:xfrm>
                      <a:off x="787020" y="3275856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1</a:t>
                      </a:r>
                      <a:r>
                        <a:rPr lang="ko-KR" altLang="en-US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</a:p>
                  </p:txBody>
                </p:sp>
              </p:grp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2556863" y="3275856"/>
                    <a:ext cx="936000" cy="3293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40000"/>
                      </a:lnSpc>
                      <a:defRPr/>
                    </a:pPr>
                    <a:r>
                      <a:rPr lang="en-US" altLang="ko-KR" sz="1100" spc="-100" dirty="0">
                        <a:ln>
                          <a:solidFill>
                            <a:srgbClr val="7F7F7F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2~4</a:t>
                    </a:r>
                    <a:r>
                      <a:rPr lang="ko-KR" altLang="en-US" sz="1100" spc="-100" dirty="0">
                        <a:ln>
                          <a:solidFill>
                            <a:srgbClr val="7F7F7F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rPr>
                      <a:t>주차</a:t>
                    </a:r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3594673" y="2339753"/>
                    <a:ext cx="1476024" cy="1265423"/>
                    <a:chOff x="3594673" y="2339753"/>
                    <a:chExt cx="1476024" cy="1265423"/>
                  </a:xfrm>
                </p:grpSpPr>
                <p:sp>
                  <p:nvSpPr>
                    <p:cNvPr id="20" name="직사각형 19"/>
                    <p:cNvSpPr/>
                    <p:nvPr/>
                  </p:nvSpPr>
                  <p:spPr>
                    <a:xfrm>
                      <a:off x="3594673" y="3275856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5</a:t>
                      </a:r>
                      <a:r>
                        <a:rPr lang="ko-KR" altLang="en-US" sz="1100" spc="-100" dirty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</a:p>
                  </p:txBody>
                </p:sp>
                <p:sp>
                  <p:nvSpPr>
                    <p:cNvPr id="21" name="직사각형 20"/>
                    <p:cNvSpPr/>
                    <p:nvPr/>
                  </p:nvSpPr>
                  <p:spPr>
                    <a:xfrm>
                      <a:off x="3594673" y="2339753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M&amp;A </a:t>
                      </a:r>
                      <a:r>
                        <a:rPr lang="ko-KR" altLang="en-US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시너지분석</a:t>
                      </a:r>
                    </a:p>
                  </p:txBody>
                </p:sp>
              </p:grpSp>
              <p:grpSp>
                <p:nvGrpSpPr>
                  <p:cNvPr id="17" name="그룹 16"/>
                  <p:cNvGrpSpPr/>
                  <p:nvPr/>
                </p:nvGrpSpPr>
                <p:grpSpPr>
                  <a:xfrm>
                    <a:off x="4849352" y="2339754"/>
                    <a:ext cx="1476024" cy="1240095"/>
                    <a:chOff x="3594673" y="2339754"/>
                    <a:chExt cx="1476024" cy="1240095"/>
                  </a:xfrm>
                </p:grpSpPr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3594673" y="3275856"/>
                      <a:ext cx="1476024" cy="30399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 smtClean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6~7</a:t>
                      </a:r>
                      <a:r>
                        <a:rPr lang="ko-KR" altLang="en-US" sz="1100" spc="-100" dirty="0" smtClean="0">
                          <a:ln>
                            <a:solidFill>
                              <a:srgbClr val="7F7F7F"/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주차</a:t>
                      </a:r>
                      <a:endParaRPr lang="ko-KR" altLang="en-US" sz="1100" spc="-100" dirty="0">
                        <a:ln>
                          <a:solidFill>
                            <a:srgbClr val="7F7F7F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p:txBody>
                </p:sp>
                <p:sp>
                  <p:nvSpPr>
                    <p:cNvPr id="19" name="직사각형 18"/>
                    <p:cNvSpPr/>
                    <p:nvPr/>
                  </p:nvSpPr>
                  <p:spPr>
                    <a:xfrm>
                      <a:off x="3594673" y="2339754"/>
                      <a:ext cx="1476024" cy="3293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40000"/>
                        </a:lnSpc>
                        <a:defRPr/>
                      </a:pPr>
                      <a:r>
                        <a:rPr lang="en-US" altLang="ko-KR" sz="1100" spc="-10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Valuation</a:t>
                      </a:r>
                      <a:endParaRPr lang="ko-KR" altLang="en-US" sz="1100" spc="-100" dirty="0"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p:txBody>
                </p:sp>
              </p:grpSp>
            </p:grpSp>
          </p:grpSp>
        </p:grpSp>
        <p:sp>
          <p:nvSpPr>
            <p:cNvPr id="71" name="직사각형 70"/>
            <p:cNvSpPr/>
            <p:nvPr/>
          </p:nvSpPr>
          <p:spPr>
            <a:xfrm>
              <a:off x="1855737" y="3467529"/>
              <a:ext cx="1476024" cy="303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ko-KR" altLang="en-US" sz="1100" spc="-100" dirty="0" smtClean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논리 구성</a:t>
              </a:r>
              <a:endParaRPr lang="ko-KR" altLang="en-US" sz="110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688877" y="3467529"/>
              <a:ext cx="1678838" cy="32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ko-KR" altLang="en-US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경제</a:t>
              </a:r>
              <a:r>
                <a:rPr lang="en-US" altLang="ko-KR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</a:t>
              </a:r>
              <a:r>
                <a:rPr lang="ko-KR" altLang="en-US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산업</a:t>
              </a:r>
              <a:r>
                <a:rPr lang="en-US" altLang="ko-KR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</a:t>
              </a:r>
              <a:r>
                <a:rPr lang="ko-KR" altLang="en-US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기업분석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145062" y="3467529"/>
              <a:ext cx="1509086" cy="32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altLang="ko-KR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Valuation</a:t>
              </a:r>
              <a:endParaRPr lang="ko-KR" altLang="en-US" sz="110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618911" y="3467529"/>
              <a:ext cx="1170563" cy="32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altLang="ko-KR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Final Report </a:t>
              </a:r>
              <a:r>
                <a:rPr lang="ko-KR" altLang="en-US" sz="1100" spc="-1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b="11204"/>
          <a:stretch/>
        </p:blipFill>
        <p:spPr>
          <a:xfrm>
            <a:off x="-2" y="1187627"/>
            <a:ext cx="6858001" cy="4178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" y="2123733"/>
            <a:ext cx="6741369" cy="3052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spc="-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F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inance,  Projects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116632" y="2045932"/>
            <a:ext cx="6518820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r">
              <a:lnSpc>
                <a:spcPct val="130000"/>
              </a:lnSpc>
              <a:defRPr/>
            </a:pPr>
            <a:r>
              <a:rPr lang="en-US" altLang="ko-KR" sz="1450" b="1" spc="-1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Research Report &amp; M&amp;A Pitch Book</a:t>
            </a:r>
          </a:p>
          <a:p>
            <a:pPr algn="r">
              <a:lnSpc>
                <a:spcPct val="130000"/>
              </a:lnSpc>
              <a:defRPr/>
            </a:pPr>
            <a:endParaRPr lang="en-US" altLang="ko-KR" sz="1000" spc="-100" dirty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 smtClean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에서는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년간 자체적으로 기업을 선정하여 리서치리포트와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M&amp;A Pitch Book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작성합니다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리서치리포트는 증권사의 애널리스트들이 주식이나 채권과 같은 자산의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Sales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위해 경제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산업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기업 등에 </a:t>
            </a:r>
            <a:r>
              <a:rPr lang="ko-KR" altLang="en-US" sz="1150" spc="-100" dirty="0" smtClean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대한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 smtClean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분석을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기반으로 주식이나 채권의 가치를 평가하는 리포트이며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M&amp;A Pitch Book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은 기업간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M&amp;A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시 </a:t>
            </a:r>
            <a:endParaRPr lang="en-US" altLang="ko-KR" sz="1150" spc="-100" dirty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Investment Bank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주관사로 참여하는 과정에서 팔거나 인수하고자 하는 기업에 대한 분석과 </a:t>
            </a:r>
            <a:endParaRPr lang="en-US" altLang="ko-KR" sz="1150" spc="-100" dirty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인수가의 적정성 평가 및 시너지분석을 담고 있는 보고서입니다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이번 학기에 진행될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리서치리포트 작성 과정은 기업 선정 후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Top-down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방식으로 이루어집니다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모든 팀들은 증권사 </a:t>
            </a:r>
            <a:r>
              <a:rPr lang="ko-KR" altLang="en-US" sz="1150" spc="-100" dirty="0" err="1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애널리스트의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역할을 맡아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하나의 기업을 분석하게 됩니다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150" spc="-100" dirty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각 팀은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기업선정 이후 경제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산업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기업 분석을 바탕으로 한 기업가치평가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(Valuation)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통해 적정 주가를 산출합니다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spc="-100" dirty="0" smtClean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대학교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재무학회 중 유일한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오직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에서만 경험할 수 있는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Project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들을 통해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150" spc="-100" dirty="0">
              <a:ln>
                <a:solidFill>
                  <a:schemeClr val="tx1">
                    <a:alpha val="4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학생 수준의 보고서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’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벗어난 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Professionalism</a:t>
            </a:r>
            <a:r>
              <a:rPr lang="ko-KR" altLang="en-US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추구합니다</a:t>
            </a:r>
            <a:r>
              <a:rPr lang="en-US" altLang="ko-KR" sz="115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100" spc="-100" dirty="0">
                <a:ln>
                  <a:solidFill>
                    <a:schemeClr val="tx1">
                      <a:alpha val="4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24" y="5653610"/>
            <a:ext cx="4104456" cy="566293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just">
              <a:lnSpc>
                <a:spcPct val="14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▼   지난 학기 </a:t>
            </a:r>
            <a:r>
              <a:rPr lang="en-US" altLang="ko-KR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 Member</a:t>
            </a:r>
            <a:r>
              <a:rPr lang="ko-KR" altLang="en-US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들이 작성한 보고서</a:t>
            </a:r>
          </a:p>
          <a:p>
            <a:pPr algn="just">
              <a:lnSpc>
                <a:spcPct val="140000"/>
              </a:lnSpc>
              <a:defRPr/>
            </a:pPr>
            <a:endParaRPr lang="en-US" altLang="ko-KR" sz="1150" spc="-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419432" y="5842168"/>
            <a:ext cx="216000" cy="216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12976" y="5842168"/>
            <a:ext cx="32064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635452" y="6058216"/>
            <a:ext cx="0" cy="38477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86" y="6376183"/>
            <a:ext cx="1986517" cy="14912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95" y="7950040"/>
            <a:ext cx="1986517" cy="14918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85" y="7950432"/>
            <a:ext cx="1986518" cy="14894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4" y="6376183"/>
            <a:ext cx="1986518" cy="148988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96" y="6375789"/>
            <a:ext cx="1986517" cy="14902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5" y="7950040"/>
            <a:ext cx="1986517" cy="14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632" y="312280"/>
            <a:ext cx="3888432" cy="83098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ko-KR" sz="4800" b="1" spc="-3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F</a:t>
            </a:r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inance,  Competitions</a:t>
            </a:r>
            <a:endParaRPr lang="ko-KR" altLang="en-US" sz="2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31055" t="46875" r="29102" b="33350"/>
          <a:stretch>
            <a:fillRect/>
          </a:stretch>
        </p:blipFill>
        <p:spPr bwMode="auto">
          <a:xfrm>
            <a:off x="5334794" y="35497"/>
            <a:ext cx="1503982" cy="55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"/>
          <a:stretch/>
        </p:blipFill>
        <p:spPr>
          <a:xfrm>
            <a:off x="-245379" y="1230607"/>
            <a:ext cx="7346787" cy="44280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2377850"/>
            <a:ext cx="6741369" cy="27911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bjectBox1" descr="&lt;tags&gt;&lt;tag n=&quot;BulletInfo&quot; v=&quot;Standard&quot; /&gt;&lt;tag n=&quot;TagName&quot; v=&quot;ObjectBox1&quot; /&gt;&lt;tag n=&quot;Top&quot; v=&quot;99.25&quot; /&gt;&lt;tag n=&quot;Left&quot; v=&quot;35.75&quot; /&gt;&lt;tag n=&quot;Height&quot; v=&quot;141.375&quot; /&gt;&lt;tag n=&quot;Width&quot; v=&quot;314.5&quot; /&gt;&lt;/tags&gt;"/>
          <p:cNvSpPr>
            <a:spLocks noChangeArrowheads="1"/>
          </p:cNvSpPr>
          <p:nvPr/>
        </p:nvSpPr>
        <p:spPr bwMode="gray">
          <a:xfrm>
            <a:off x="116632" y="2588425"/>
            <a:ext cx="6518800" cy="215017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46792" tIns="64788" rIns="46792" bIns="64788"/>
          <a:lstStyle/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수준 높은 리서치 리포트 및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M&amp;A Pitch Book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작성 뿐만 아니라 </a:t>
            </a:r>
            <a:endParaRPr lang="en-US" altLang="ko-KR" sz="1150" spc="-100" dirty="0" smtClean="0">
              <a:ln>
                <a:solidFill>
                  <a:sysClr val="windowText" lastClr="000000">
                    <a:alpha val="40000"/>
                  </a:sys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그러한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저희의 능력을 </a:t>
            </a:r>
            <a:r>
              <a:rPr lang="ko-KR" altLang="en-US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대외적으로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알리고 명성을 쌓기 위해서 다수의 공모전에 참가하고 있습니다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endParaRPr lang="en-US" altLang="ko-KR" sz="600" spc="-100" dirty="0">
              <a:ln>
                <a:solidFill>
                  <a:sysClr val="windowText" lastClr="000000">
                    <a:alpha val="40000"/>
                  </a:sys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공모전 참가는 학회의 커리큘럼의 조정 없이 이루어지기 때문에 일주일 이상의 시간을 투입할 수 없음에도 불구하고 </a:t>
            </a:r>
            <a:r>
              <a:rPr lang="en-US" altLang="ko-KR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Fenero 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멤버들은 참여하는 공모전마다 눈부신 수상경력을 만들어내고 있습니다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작년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Fnguide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사에서 </a:t>
            </a:r>
            <a:r>
              <a:rPr lang="ko-KR" altLang="en-US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주최한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Rookie League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대회에서 국내 유수의 재무학회들을 제치고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최우수 동아리로 선정되었으며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또한 연합인포맥스 리서치리포트 대회에서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5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일간의 투입기간에도 불구하고 은상을 수상하는 쾌거를 이루어냈습니다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이는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현업에서 요구하는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Professionalism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대한 기준을 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구성원들은 정확하게 인지하고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있으며 이에 맞춘 </a:t>
            </a:r>
            <a:r>
              <a:rPr lang="ko-KR" altLang="en-US" sz="1150" spc="-100" dirty="0" smtClean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성과를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낼 수 있음을 뜻합니다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endParaRPr lang="en-US" altLang="ko-KR" sz="600" spc="-100" dirty="0">
              <a:ln>
                <a:solidFill>
                  <a:sysClr val="windowText" lastClr="000000">
                    <a:alpha val="40000"/>
                  </a:sys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30000"/>
              </a:lnSpc>
              <a:defRPr/>
            </a:pP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SG Fenero </a:t>
            </a:r>
            <a:r>
              <a:rPr lang="ko-KR" altLang="en-US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구성원들과 함께 더욱더 빛나는 기록을 써나갈 여러분을 기다립니다</a:t>
            </a:r>
            <a:r>
              <a:rPr lang="en-US" altLang="ko-KR" sz="1150" spc="-100" dirty="0">
                <a:ln>
                  <a:solidFill>
                    <a:sysClr val="windowText" lastClr="000000">
                      <a:alpha val="40000"/>
                    </a:sys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algn="r">
              <a:lnSpc>
                <a:spcPct val="130000"/>
              </a:lnSpc>
              <a:defRPr/>
            </a:pPr>
            <a:endParaRPr lang="en-US" altLang="ko-KR" sz="1150" spc="-100" dirty="0">
              <a:ln>
                <a:solidFill>
                  <a:sysClr val="windowText" lastClr="000000">
                    <a:alpha val="40000"/>
                  </a:sys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624" y="5817096"/>
            <a:ext cx="4104456" cy="31359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just">
              <a:lnSpc>
                <a:spcPct val="140000"/>
              </a:lnSpc>
              <a:defRPr/>
            </a:pPr>
            <a:r>
              <a:rPr lang="ko-KR" altLang="en-US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▼   </a:t>
            </a:r>
            <a:r>
              <a:rPr lang="en-US" altLang="ko-KR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</a:t>
            </a:r>
            <a:r>
              <a:rPr lang="ko-KR" altLang="en-US" sz="1150" spc="-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 가을 공모전 수상작</a:t>
            </a:r>
            <a:endParaRPr lang="en-US" altLang="ko-KR" sz="1150" spc="-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419432" y="6005654"/>
            <a:ext cx="216000" cy="2160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88840" y="6005654"/>
            <a:ext cx="443059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635452" y="6221701"/>
            <a:ext cx="0" cy="36842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98" y="6401863"/>
            <a:ext cx="1962787" cy="14703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3" y="6401862"/>
            <a:ext cx="1962786" cy="14703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4" y="7050450"/>
            <a:ext cx="1827148" cy="25830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02" y="6546393"/>
            <a:ext cx="1936292" cy="25830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3" y="7659101"/>
            <a:ext cx="1962787" cy="14703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7" y="7659101"/>
            <a:ext cx="1962787" cy="14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1537</Words>
  <Application>Microsoft Office PowerPoint</Application>
  <PresentationFormat>A4 용지(210x297mm)</PresentationFormat>
  <Paragraphs>187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Arial Unicode MS</vt:lpstr>
      <vt:lpstr>굴림</vt:lpstr>
      <vt:lpstr>나눔명조</vt:lpstr>
      <vt:lpstr>나눔명조 ExtraBold</vt:lpstr>
      <vt:lpstr>맑은 고딕</vt:lpstr>
      <vt:lpstr>서울한강체 EB</vt:lpstr>
      <vt:lpstr>-윤고딕320</vt:lpstr>
      <vt:lpstr>-윤고딕330</vt:lpstr>
      <vt:lpstr>Arial</vt:lpstr>
      <vt:lpstr>Castellar</vt:lpstr>
      <vt:lpstr>Edwardian Script ITC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KimMyungChan</dc:creator>
  <cp:lastModifiedBy>user</cp:lastModifiedBy>
  <cp:revision>34</cp:revision>
  <dcterms:created xsi:type="dcterms:W3CDTF">2015-02-26T16:21:36Z</dcterms:created>
  <dcterms:modified xsi:type="dcterms:W3CDTF">2015-08-28T05:33:15Z</dcterms:modified>
</cp:coreProperties>
</file>